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2"/>
  </p:notesMasterIdLst>
  <p:sldIdLst>
    <p:sldId id="256" r:id="rId2"/>
    <p:sldId id="404" r:id="rId3"/>
    <p:sldId id="353" r:id="rId4"/>
    <p:sldId id="519" r:id="rId5"/>
    <p:sldId id="405" r:id="rId6"/>
    <p:sldId id="393" r:id="rId7"/>
    <p:sldId id="408" r:id="rId8"/>
    <p:sldId id="411" r:id="rId9"/>
    <p:sldId id="416" r:id="rId10"/>
    <p:sldId id="417" r:id="rId11"/>
    <p:sldId id="418" r:id="rId12"/>
    <p:sldId id="419" r:id="rId13"/>
    <p:sldId id="412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8" r:id="rId22"/>
    <p:sldId id="429" r:id="rId23"/>
    <p:sldId id="430" r:id="rId24"/>
    <p:sldId id="431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4" r:id="rId36"/>
    <p:sldId id="445" r:id="rId37"/>
    <p:sldId id="446" r:id="rId38"/>
    <p:sldId id="447" r:id="rId39"/>
    <p:sldId id="448" r:id="rId40"/>
    <p:sldId id="520" r:id="rId41"/>
  </p:sldIdLst>
  <p:sldSz cx="9144000" cy="5143500" type="screen16x9"/>
  <p:notesSz cx="6858000" cy="9144000"/>
  <p:embeddedFontLst>
    <p:embeddedFont>
      <p:font typeface="Arial Unicode MS" panose="020B0604020202020204" charset="-128"/>
      <p:regular r:id="rId43"/>
    </p:embeddedFont>
    <p:embeddedFont>
      <p:font typeface="Arial Narrow" panose="020B060602020203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Lucida Sans" panose="020B0602030504020204" pitchFamily="34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italic r:id="rId68"/>
    </p:embeddedFont>
    <p:embeddedFont>
      <p:font typeface="PT Sans Narrow" panose="020B0506020203020204" pitchFamily="34" charset="0"/>
      <p:regular r:id="rId69"/>
      <p:bold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DD3CB"/>
    <a:srgbClr val="100700"/>
    <a:srgbClr val="FDC0BB"/>
    <a:srgbClr val="E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6416" autoAdjust="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font" Target="fonts/font3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6.xml"/><Relationship Id="rId71" Type="http://schemas.openxmlformats.org/officeDocument/2006/relationships/font" Target="fonts/font2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063F9-FE64-49F6-958F-F1BD521D5164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316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Crear una tabla de ejemplo y aplicar el </a:t>
            </a:r>
            <a:r>
              <a:rPr lang="es-ES" dirty="0" err="1"/>
              <a:t>query</a:t>
            </a:r>
            <a:endParaRPr lang="es-PE" dirty="0"/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063F9-FE64-49F6-958F-F1BD521D5164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943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misma tabla de ejemplo mostrar el poder de las búsquedas léxicas</a:t>
            </a:r>
          </a:p>
          <a:p>
            <a:r>
              <a:rPr lang="es-ES" dirty="0"/>
              <a:t>Luego, en la tabla de noticias realizar una búsqueda de 2 </a:t>
            </a:r>
            <a:r>
              <a:rPr lang="es-ES" dirty="0" err="1"/>
              <a:t>keywords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063F9-FE64-49F6-958F-F1BD521D5164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864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1669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1788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s-PE" dirty="0"/>
              <a:t>Document icons from free icon set: http://www.icojoy.com/articles/44/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4955629-7799-4ED1-A985-D47C9AD7FF1E}" type="slidenum">
              <a:rPr lang="en-US" altLang="es-PE"/>
              <a:pPr/>
              <a:t>23</a:t>
            </a:fld>
            <a:endParaRPr lang="en-US" altLang="es-PE"/>
          </a:p>
        </p:txBody>
      </p:sp>
    </p:spTree>
    <p:extLst>
      <p:ext uri="{BB962C8B-B14F-4D97-AF65-F5344CB8AC3E}">
        <p14:creationId xmlns:p14="http://schemas.microsoft.com/office/powerpoint/2010/main" val="57066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316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600882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1220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4994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 preserve="1">
  <p:cSld name="1_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5" name="Google Shape;42;p6">
            <a:extLst>
              <a:ext uri="{FF2B5EF4-FFF2-40B4-BE49-F238E27FC236}">
                <a16:creationId xmlns:a16="http://schemas.microsoft.com/office/drawing/2014/main" id="{41659955-C9E1-4AA7-BCBD-CCADB914F7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43CAEF-DBB2-4A15-BB6A-DCB06C85A977}"/>
              </a:ext>
            </a:extLst>
          </p:cNvPr>
          <p:cNvSpPr/>
          <p:nvPr/>
        </p:nvSpPr>
        <p:spPr>
          <a:xfrm>
            <a:off x="8299937" y="3261146"/>
            <a:ext cx="844063" cy="46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3457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22389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5CB5-4681-46A9-B566-7843301D5DB4}" type="slidenum">
              <a:rPr lang="en-AU" altLang="es-PE" smtClean="0"/>
              <a:pPr/>
              <a:t>‹Nº›</a:t>
            </a:fld>
            <a:endParaRPr lang="en-AU" altLang="es-PE"/>
          </a:p>
        </p:txBody>
      </p:sp>
    </p:spTree>
    <p:extLst>
      <p:ext uri="{BB962C8B-B14F-4D97-AF65-F5344CB8AC3E}">
        <p14:creationId xmlns:p14="http://schemas.microsoft.com/office/powerpoint/2010/main" val="273722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31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94640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572186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464021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800023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51442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717679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12/05/2022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90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ACp_GgtZ6IA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hymezone.com/shakespeare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4400" y="1874113"/>
            <a:ext cx="4528434" cy="1049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dirty="0"/>
              <a:t>Recuperación de la Información</a:t>
            </a:r>
            <a:br>
              <a:rPr lang="es" sz="4000" dirty="0"/>
            </a:b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Text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Document</a:t>
            </a: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Retrieval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37591" y="2868339"/>
            <a:ext cx="337493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06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cap="small" dirty="0"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062172" y="4039427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0" y="62630"/>
            <a:ext cx="2422477" cy="6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de Documentos: </a:t>
            </a:r>
            <a:r>
              <a:rPr lang="en-US" altLang="es-PE" sz="3000" b="0" dirty="0" err="1"/>
              <a:t>selección</a:t>
            </a:r>
            <a:r>
              <a:rPr lang="en-US" altLang="es-PE" sz="3000" b="0" dirty="0"/>
              <a:t> de keywords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789651"/>
            <a:ext cx="8520600" cy="8899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s-PE" sz="1600" dirty="0"/>
              <a:t>¿</a:t>
            </a:r>
            <a:r>
              <a:rPr lang="en-US" altLang="es-PE" sz="1600" dirty="0" err="1"/>
              <a:t>Cómo</a:t>
            </a:r>
            <a:r>
              <a:rPr lang="en-US" altLang="es-PE" sz="1600" dirty="0"/>
              <a:t> </a:t>
            </a:r>
            <a:r>
              <a:rPr lang="en-US" altLang="es-PE" sz="1600" dirty="0" err="1"/>
              <a:t>seleccionar</a:t>
            </a:r>
            <a:r>
              <a:rPr lang="en-US" altLang="es-PE" sz="1600" dirty="0"/>
              <a:t> </a:t>
            </a:r>
            <a:r>
              <a:rPr lang="en-US" altLang="es-PE" sz="1600" dirty="0" err="1"/>
              <a:t>los</a:t>
            </a:r>
            <a:r>
              <a:rPr lang="en-US" altLang="es-PE" sz="1600" dirty="0"/>
              <a:t> keywords </a:t>
            </a:r>
            <a:r>
              <a:rPr lang="en-US" altLang="es-PE" sz="1600" b="1" dirty="0" err="1"/>
              <a:t>importantes</a:t>
            </a:r>
            <a:r>
              <a:rPr lang="en-US" altLang="es-PE" sz="1600" b="1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s-PE" sz="1600" dirty="0" err="1"/>
              <a:t>Metodo</a:t>
            </a:r>
            <a:r>
              <a:rPr lang="en-US" altLang="es-PE" sz="1600" dirty="0"/>
              <a:t> simple: </a:t>
            </a:r>
            <a:r>
              <a:rPr lang="en-US" altLang="es-PE" sz="1600" dirty="0" err="1"/>
              <a:t>usando</a:t>
            </a:r>
            <a:r>
              <a:rPr lang="en-US" altLang="es-PE" sz="1600" dirty="0"/>
              <a:t> las palabras de </a:t>
            </a:r>
            <a:r>
              <a:rPr lang="en-US" altLang="es-PE" sz="1600" dirty="0" err="1"/>
              <a:t>frecuencia</a:t>
            </a:r>
            <a:r>
              <a:rPr lang="en-US" altLang="es-PE" sz="1600" dirty="0"/>
              <a:t> media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s-PE" sz="16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s-PE" sz="1600" dirty="0"/>
              <a:t>		 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620C3C3-5E11-41DC-80BD-D1526677BCD1}" type="slidenum">
              <a:rPr lang="en-AU" altLang="es-PE"/>
              <a:pPr/>
              <a:t>10</a:t>
            </a:fld>
            <a:endParaRPr lang="en-AU" altLang="es-PE"/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1143000" y="1874044"/>
            <a:ext cx="685800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altLang="es-PE" sz="750">
                <a:latin typeface="Arial Narrow" panose="020B0606020202030204" pitchFamily="34" charset="0"/>
                <a:cs typeface="Times New Roman" panose="02020603050405020304" pitchFamily="18" charset="0"/>
              </a:rPr>
              <a:t> </a:t>
            </a:r>
          </a:p>
          <a:p>
            <a:pPr eaLnBrk="0" hangingPunct="0"/>
            <a:endParaRPr lang="fr-FR" altLang="es-PE" sz="1800">
              <a:latin typeface="Arial Narrow" panose="020B0606020202030204" pitchFamily="34" charset="0"/>
            </a:endParaRPr>
          </a:p>
        </p:txBody>
      </p:sp>
      <p:graphicFrame>
        <p:nvGraphicFramePr>
          <p:cNvPr id="4612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79863"/>
              </p:ext>
            </p:extLst>
          </p:nvPr>
        </p:nvGraphicFramePr>
        <p:xfrm>
          <a:off x="795777" y="1756801"/>
          <a:ext cx="3618309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3" imgW="3144016" imgH="2808060" progId="Word.Document.8">
                  <p:embed/>
                </p:oleObj>
              </mc:Choice>
              <mc:Fallback>
                <p:oleObj name="Document" r:id="rId3" imgW="3144016" imgH="2808060" progId="Word.Document.8">
                  <p:embed/>
                  <p:pic>
                    <p:nvPicPr>
                      <p:cNvPr id="4612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777" y="1756801"/>
                        <a:ext cx="3618309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/>
          <p:cNvSpPr/>
          <p:nvPr/>
        </p:nvSpPr>
        <p:spPr>
          <a:xfrm>
            <a:off x="4571925" y="2116418"/>
            <a:ext cx="4075275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PE" sz="1200" dirty="0"/>
              <a:t>La </a:t>
            </a:r>
            <a:r>
              <a:rPr lang="es-PE" sz="1200" dirty="0" err="1"/>
              <a:t>informatividad</a:t>
            </a:r>
            <a:r>
              <a:rPr lang="es-PE" sz="1200" dirty="0"/>
              <a:t> de un tipo de palabra es la probabilidad promedio con que ocurrirá dicha palabra, dado cada uno de los contextos en los que puede ocurrir.</a:t>
            </a:r>
          </a:p>
          <a:p>
            <a:endParaRPr lang="es-PE" sz="1200" dirty="0"/>
          </a:p>
          <a:p>
            <a:endParaRPr lang="es-PE" sz="1200" dirty="0"/>
          </a:p>
          <a:p>
            <a:endParaRPr lang="es-PE" sz="1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238" y="2828621"/>
            <a:ext cx="3943526" cy="442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502522" y="351121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Seyfarth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S. (2014). Word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informativity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 influences acoustic duration: Effects of contextual predictability on lexical representation.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Cognition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133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(1), 140-155.</a:t>
            </a:r>
            <a:endParaRPr lang="es-PE" sz="9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5C437A-CB9F-466A-A9BF-9C4556BD3F87}"/>
              </a:ext>
            </a:extLst>
          </p:cNvPr>
          <p:cNvSpPr txBox="1"/>
          <p:nvPr/>
        </p:nvSpPr>
        <p:spPr>
          <a:xfrm>
            <a:off x="180304" y="4363135"/>
            <a:ext cx="40927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Una colección N de documentos</a:t>
            </a:r>
          </a:p>
          <a:p>
            <a:r>
              <a:rPr lang="es-PE" sz="1100" dirty="0"/>
              <a:t>Se extrae todas las palabras que aparecen en los documentos</a:t>
            </a:r>
          </a:p>
          <a:p>
            <a:r>
              <a:rPr lang="es-PE" sz="1100" dirty="0"/>
              <a:t>Se muestra el ranking de las palabras por su frecuencia</a:t>
            </a:r>
          </a:p>
        </p:txBody>
      </p:sp>
    </p:spTree>
    <p:extLst>
      <p:ext uri="{BB962C8B-B14F-4D97-AF65-F5344CB8AC3E}">
        <p14:creationId xmlns:p14="http://schemas.microsoft.com/office/powerpoint/2010/main" val="3689519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s-PE" dirty="0"/>
              <a:t>Recuperación de Documentos: </a:t>
            </a:r>
            <a:r>
              <a:rPr lang="en-US" altLang="es-PE" b="0" dirty="0" err="1"/>
              <a:t>selección</a:t>
            </a:r>
            <a:r>
              <a:rPr lang="en-US" altLang="es-PE" b="0" dirty="0"/>
              <a:t> de keywords</a:t>
            </a:r>
            <a:endParaRPr lang="en-AU" altLang="es-PE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789650"/>
            <a:ext cx="7969415" cy="39948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s-PE" dirty="0" err="1"/>
              <a:t>Stopword</a:t>
            </a:r>
            <a:r>
              <a:rPr lang="en-US" altLang="es-PE" dirty="0"/>
              <a:t> / </a:t>
            </a:r>
            <a:r>
              <a:rPr lang="en-US" altLang="es-PE" dirty="0" err="1"/>
              <a:t>Stoplist</a:t>
            </a:r>
            <a:endParaRPr lang="en-US" altLang="es-PE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s-PE" dirty="0"/>
              <a:t>Palabra que no </a:t>
            </a:r>
            <a:r>
              <a:rPr lang="en-US" altLang="es-PE" dirty="0" err="1"/>
              <a:t>tiene</a:t>
            </a:r>
            <a:r>
              <a:rPr lang="en-US" altLang="es-PE" dirty="0"/>
              <a:t> </a:t>
            </a:r>
            <a:r>
              <a:rPr lang="en-US" altLang="es-PE" dirty="0" err="1"/>
              <a:t>información</a:t>
            </a:r>
            <a:r>
              <a:rPr lang="en-US" altLang="es-PE" dirty="0"/>
              <a:t> </a:t>
            </a:r>
            <a:r>
              <a:rPr lang="en-US" altLang="es-PE" dirty="0" err="1"/>
              <a:t>útil</a:t>
            </a:r>
            <a:r>
              <a:rPr lang="en-US" altLang="es-PE" dirty="0"/>
              <a:t> para IR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es-PE" dirty="0"/>
              <a:t>		de, in, </a:t>
            </a:r>
            <a:r>
              <a:rPr lang="en-US" altLang="es-PE" dirty="0" err="1"/>
              <a:t>acerca</a:t>
            </a:r>
            <a:r>
              <a:rPr lang="en-US" altLang="es-PE" dirty="0"/>
              <a:t>, con, </a:t>
            </a:r>
            <a:r>
              <a:rPr lang="en-US" altLang="es-PE" dirty="0" err="1"/>
              <a:t>aunque</a:t>
            </a:r>
            <a:r>
              <a:rPr lang="en-US" altLang="es-PE" dirty="0"/>
              <a:t>, 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s-PE" dirty="0" err="1"/>
              <a:t>Stoplist</a:t>
            </a:r>
            <a:r>
              <a:rPr lang="en-US" altLang="es-PE" dirty="0"/>
              <a:t>: </a:t>
            </a:r>
            <a:r>
              <a:rPr lang="en-US" altLang="es-PE" dirty="0" err="1"/>
              <a:t>contiene</a:t>
            </a:r>
            <a:r>
              <a:rPr lang="en-US" altLang="es-PE" dirty="0"/>
              <a:t> </a:t>
            </a:r>
            <a:r>
              <a:rPr lang="en-US" altLang="es-PE" dirty="0" err="1"/>
              <a:t>stopwords</a:t>
            </a:r>
            <a:r>
              <a:rPr lang="en-US" altLang="es-PE" dirty="0"/>
              <a:t>, no </a:t>
            </a:r>
            <a:r>
              <a:rPr lang="en-US" altLang="es-PE" dirty="0" err="1"/>
              <a:t>debe</a:t>
            </a:r>
            <a:r>
              <a:rPr lang="en-US" altLang="es-PE" dirty="0"/>
              <a:t> </a:t>
            </a:r>
            <a:r>
              <a:rPr lang="en-US" altLang="es-PE" dirty="0" err="1"/>
              <a:t>ser</a:t>
            </a:r>
            <a:r>
              <a:rPr lang="en-US" altLang="es-PE" dirty="0"/>
              <a:t> </a:t>
            </a:r>
            <a:r>
              <a:rPr lang="en-US" altLang="es-PE" dirty="0" err="1"/>
              <a:t>usado</a:t>
            </a:r>
            <a:r>
              <a:rPr lang="en-US" altLang="es-PE" dirty="0"/>
              <a:t> </a:t>
            </a:r>
            <a:r>
              <a:rPr lang="en-US" altLang="es-PE" dirty="0" err="1"/>
              <a:t>como</a:t>
            </a:r>
            <a:r>
              <a:rPr lang="en-US" altLang="es-PE" dirty="0"/>
              <a:t> </a:t>
            </a:r>
            <a:r>
              <a:rPr lang="en-US" altLang="es-PE" dirty="0" err="1"/>
              <a:t>índice</a:t>
            </a:r>
            <a:endParaRPr lang="en-US" altLang="es-PE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altLang="es-PE" sz="1500" dirty="0" err="1"/>
              <a:t>Preposiciones</a:t>
            </a:r>
            <a:endParaRPr lang="en-US" altLang="es-PE" sz="15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altLang="es-PE" sz="1500" dirty="0" err="1"/>
              <a:t>Artículo</a:t>
            </a:r>
            <a:endParaRPr lang="en-US" altLang="es-PE" sz="15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altLang="es-PE" sz="1500" dirty="0" err="1"/>
              <a:t>Pronombres</a:t>
            </a:r>
            <a:r>
              <a:rPr lang="en-US" altLang="es-PE" sz="1500" dirty="0"/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altLang="es-PE" sz="1500" dirty="0" err="1"/>
              <a:t>Algunos</a:t>
            </a:r>
            <a:r>
              <a:rPr lang="en-US" altLang="es-PE" sz="1500" dirty="0"/>
              <a:t> </a:t>
            </a:r>
            <a:r>
              <a:rPr lang="en-US" altLang="es-PE" sz="1500" dirty="0" err="1"/>
              <a:t>adverbios</a:t>
            </a:r>
            <a:r>
              <a:rPr lang="en-US" altLang="es-PE" sz="1500" dirty="0"/>
              <a:t> y </a:t>
            </a:r>
            <a:r>
              <a:rPr lang="en-US" altLang="es-PE" sz="1500" dirty="0" err="1"/>
              <a:t>adjetivos</a:t>
            </a:r>
            <a:endParaRPr lang="en-US" altLang="es-PE" sz="15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altLang="es-PE" sz="1500" dirty="0" err="1"/>
              <a:t>Algunas</a:t>
            </a:r>
            <a:r>
              <a:rPr lang="en-US" altLang="es-PE" sz="1500" dirty="0"/>
              <a:t> palabras </a:t>
            </a:r>
            <a:r>
              <a:rPr lang="en-US" altLang="es-PE" sz="1500" dirty="0" err="1"/>
              <a:t>muy</a:t>
            </a:r>
            <a:r>
              <a:rPr lang="en-US" altLang="es-PE" sz="1500" dirty="0"/>
              <a:t> </a:t>
            </a:r>
            <a:r>
              <a:rPr lang="en-US" altLang="es-PE" sz="1500" dirty="0" err="1"/>
              <a:t>frecuentes</a:t>
            </a:r>
            <a:r>
              <a:rPr lang="en-US" altLang="es-PE" sz="1500" dirty="0"/>
              <a:t> (</a:t>
            </a:r>
            <a:r>
              <a:rPr lang="en-US" altLang="es-PE" sz="1500" dirty="0" err="1"/>
              <a:t>e.j</a:t>
            </a:r>
            <a:r>
              <a:rPr lang="en-US" altLang="es-PE" sz="1500" dirty="0"/>
              <a:t>. </a:t>
            </a:r>
            <a:r>
              <a:rPr lang="en-US" altLang="es-PE" sz="1500" dirty="0" err="1"/>
              <a:t>documento</a:t>
            </a:r>
            <a:r>
              <a:rPr lang="en-US" altLang="es-PE" sz="1500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es-PE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s-PE" dirty="0"/>
              <a:t>Remover </a:t>
            </a:r>
            <a:r>
              <a:rPr lang="en-US" altLang="es-PE" dirty="0" err="1"/>
              <a:t>los</a:t>
            </a:r>
            <a:r>
              <a:rPr lang="en-US" altLang="es-PE" dirty="0"/>
              <a:t> </a:t>
            </a:r>
            <a:r>
              <a:rPr lang="en-US" altLang="es-PE" dirty="0" err="1"/>
              <a:t>stopwords</a:t>
            </a:r>
            <a:r>
              <a:rPr lang="en-US" altLang="es-PE" dirty="0"/>
              <a:t> </a:t>
            </a:r>
            <a:r>
              <a:rPr lang="en-US" altLang="es-PE" dirty="0" err="1"/>
              <a:t>generalmente</a:t>
            </a:r>
            <a:r>
              <a:rPr lang="en-US" altLang="es-PE" dirty="0"/>
              <a:t> </a:t>
            </a:r>
            <a:r>
              <a:rPr lang="en-US" altLang="es-PE" dirty="0" err="1"/>
              <a:t>mejora</a:t>
            </a:r>
            <a:r>
              <a:rPr lang="en-US" altLang="es-PE" dirty="0"/>
              <a:t> la </a:t>
            </a:r>
            <a:r>
              <a:rPr lang="en-US" altLang="es-PE" dirty="0" err="1"/>
              <a:t>efectividad</a:t>
            </a:r>
            <a:r>
              <a:rPr lang="en-US" altLang="es-PE" dirty="0"/>
              <a:t> de IR.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s-PE" dirty="0"/>
              <a:t>Se </a:t>
            </a:r>
            <a:r>
              <a:rPr lang="en-US" altLang="es-PE" dirty="0" err="1"/>
              <a:t>utilizan</a:t>
            </a:r>
            <a:r>
              <a:rPr lang="en-US" altLang="es-PE" dirty="0"/>
              <a:t> </a:t>
            </a:r>
            <a:r>
              <a:rPr lang="en-US" altLang="es-PE" dirty="0" err="1"/>
              <a:t>comunmente</a:t>
            </a:r>
            <a:r>
              <a:rPr lang="en-US" altLang="es-PE" dirty="0"/>
              <a:t> </a:t>
            </a:r>
            <a:r>
              <a:rPr lang="en-US" altLang="es-PE" dirty="0" err="1"/>
              <a:t>algunas</a:t>
            </a:r>
            <a:r>
              <a:rPr lang="en-US" altLang="es-PE" dirty="0"/>
              <a:t> </a:t>
            </a:r>
            <a:r>
              <a:rPr lang="en-US" altLang="es-PE" dirty="0" err="1"/>
              <a:t>lista</a:t>
            </a:r>
            <a:r>
              <a:rPr lang="en-US" altLang="es-PE" dirty="0"/>
              <a:t> de </a:t>
            </a:r>
            <a:r>
              <a:rPr lang="en-US" altLang="es-PE" dirty="0" err="1"/>
              <a:t>stopwords</a:t>
            </a:r>
            <a:r>
              <a:rPr lang="en-US" altLang="es-PE" dirty="0"/>
              <a:t> “</a:t>
            </a:r>
            <a:r>
              <a:rPr lang="en-US" altLang="es-PE" dirty="0" err="1"/>
              <a:t>estándar</a:t>
            </a:r>
            <a:r>
              <a:rPr lang="en-US" altLang="es-PE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1095008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err="1"/>
              <a:t>Document</a:t>
            </a:r>
            <a:r>
              <a:rPr lang="es-PE" dirty="0"/>
              <a:t> </a:t>
            </a:r>
            <a:r>
              <a:rPr lang="es-PE" dirty="0" err="1"/>
              <a:t>Retrieval</a:t>
            </a:r>
            <a:br>
              <a:rPr lang="es-PE" dirty="0"/>
            </a:br>
            <a:r>
              <a:rPr lang="es-PE" dirty="0" err="1"/>
              <a:t>Boolean</a:t>
            </a:r>
            <a:r>
              <a:rPr lang="es-PE" dirty="0"/>
              <a:t> </a:t>
            </a:r>
            <a:r>
              <a:rPr lang="es-PE" dirty="0" err="1"/>
              <a:t>Model</a:t>
            </a:r>
            <a:endParaRPr lang="es-PE" dirty="0"/>
          </a:p>
        </p:txBody>
      </p:sp>
      <p:sp>
        <p:nvSpPr>
          <p:cNvPr id="3" name="Rectángulo 2"/>
          <p:cNvSpPr/>
          <p:nvPr/>
        </p:nvSpPr>
        <p:spPr>
          <a:xfrm>
            <a:off x="0" y="3757060"/>
            <a:ext cx="90602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i="1" dirty="0">
                <a:solidFill>
                  <a:schemeClr val="bg1"/>
                </a:solidFill>
                <a:latin typeface="Roboto" pitchFamily="2" charset="0"/>
              </a:rPr>
              <a:t>Introduction to Information Retrieval</a:t>
            </a:r>
            <a:r>
              <a:rPr lang="en-US" sz="1300" dirty="0">
                <a:solidFill>
                  <a:schemeClr val="bg1"/>
                </a:solidFill>
                <a:latin typeface="Roboto" pitchFamily="2" charset="0"/>
              </a:rPr>
              <a:t>, by C. Manning, P. </a:t>
            </a:r>
            <a:r>
              <a:rPr lang="en-US" sz="1300" dirty="0" err="1">
                <a:solidFill>
                  <a:schemeClr val="bg1"/>
                </a:solidFill>
                <a:latin typeface="Roboto" pitchFamily="2" charset="0"/>
              </a:rPr>
              <a:t>Raghavan</a:t>
            </a:r>
            <a:r>
              <a:rPr lang="en-US" sz="1300" dirty="0">
                <a:solidFill>
                  <a:schemeClr val="bg1"/>
                </a:solidFill>
                <a:latin typeface="Roboto" pitchFamily="2" charset="0"/>
              </a:rPr>
              <a:t>, and H. </a:t>
            </a:r>
            <a:r>
              <a:rPr lang="en-US" sz="1300" dirty="0" err="1">
                <a:solidFill>
                  <a:schemeClr val="bg1"/>
                </a:solidFill>
                <a:latin typeface="Roboto" pitchFamily="2" charset="0"/>
              </a:rPr>
              <a:t>Schütze</a:t>
            </a:r>
            <a:r>
              <a:rPr lang="en-US" sz="1300" dirty="0">
                <a:solidFill>
                  <a:schemeClr val="bg1"/>
                </a:solidFill>
                <a:latin typeface="Roboto" pitchFamily="2" charset="0"/>
              </a:rPr>
              <a:t> (Cambridge University Press, 2008).</a:t>
            </a:r>
            <a:endParaRPr lang="es-PE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3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Recuperación de Documentos: </a:t>
            </a:r>
            <a:r>
              <a:rPr lang="es-PE" b="0" dirty="0"/>
              <a:t>modelo </a:t>
            </a:r>
            <a:r>
              <a:rPr lang="es-PE" b="0" strike="sngStrike" dirty="0"/>
              <a:t>estándar</a:t>
            </a:r>
            <a:r>
              <a:rPr lang="es-PE" b="0" dirty="0"/>
              <a:t> booleano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Input: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gran colección de documentos de texto no estructurados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consulta de usuario expresada como texto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Output: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lista </a:t>
            </a:r>
            <a:r>
              <a:rPr lang="es-PE" strike="sngStrike" dirty="0"/>
              <a:t>clasificada</a:t>
            </a:r>
            <a:r>
              <a:rPr lang="es-PE" dirty="0"/>
              <a:t> de documentos que son relevantes para la consulta</a:t>
            </a:r>
            <a:r>
              <a:rPr lang="en-US" dirty="0"/>
              <a:t>.</a:t>
            </a:r>
          </a:p>
        </p:txBody>
      </p:sp>
      <p:grpSp>
        <p:nvGrpSpPr>
          <p:cNvPr id="21" name="Group 15"/>
          <p:cNvGrpSpPr/>
          <p:nvPr/>
        </p:nvGrpSpPr>
        <p:grpSpPr>
          <a:xfrm>
            <a:off x="1509720" y="2932382"/>
            <a:ext cx="5723368" cy="1946604"/>
            <a:chOff x="598443" y="3962400"/>
            <a:chExt cx="7631157" cy="2595472"/>
          </a:xfrm>
        </p:grpSpPr>
        <p:pic>
          <p:nvPicPr>
            <p:cNvPr id="22" name="Picture 7" descr="C:\Program Files\MSOffice\Clipart\Popular\amconfus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8443" y="5222242"/>
              <a:ext cx="620756" cy="1335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2950734" y="5289244"/>
              <a:ext cx="1230399" cy="685800"/>
            </a:xfrm>
            <a:prstGeom prst="rect">
              <a:avLst/>
            </a:prstGeom>
            <a:solidFill>
              <a:srgbClr val="98ED87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8ED87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 sz="1350" dirty="0">
                  <a:latin typeface="Open Sans Light"/>
                  <a:cs typeface="Open Sans Light"/>
                </a:rPr>
                <a:t>IR System</a:t>
              </a:r>
            </a:p>
          </p:txBody>
        </p:sp>
        <p:grpSp>
          <p:nvGrpSpPr>
            <p:cNvPr id="24" name="Group 21"/>
            <p:cNvGrpSpPr>
              <a:grpSpLocks/>
            </p:cNvGrpSpPr>
            <p:nvPr/>
          </p:nvGrpSpPr>
          <p:grpSpPr bwMode="auto">
            <a:xfrm>
              <a:off x="1295356" y="5333912"/>
              <a:ext cx="1600200" cy="609600"/>
              <a:chOff x="1152" y="2208"/>
              <a:chExt cx="1008" cy="384"/>
            </a:xfrm>
          </p:grpSpPr>
          <p:sp>
            <p:nvSpPr>
              <p:cNvPr id="34" name="AutoShape 8"/>
              <p:cNvSpPr>
                <a:spLocks noChangeArrowheads="1"/>
              </p:cNvSpPr>
              <p:nvPr/>
            </p:nvSpPr>
            <p:spPr bwMode="auto">
              <a:xfrm>
                <a:off x="1152" y="2208"/>
                <a:ext cx="617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Query String</a:t>
                </a: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>
                <a:off x="1769" y="2397"/>
                <a:ext cx="391" cy="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</p:grpSp>
        <p:grpSp>
          <p:nvGrpSpPr>
            <p:cNvPr id="25" name="Group 23"/>
            <p:cNvGrpSpPr>
              <a:grpSpLocks/>
            </p:cNvGrpSpPr>
            <p:nvPr/>
          </p:nvGrpSpPr>
          <p:grpSpPr bwMode="auto">
            <a:xfrm>
              <a:off x="1949436" y="3962400"/>
              <a:ext cx="2605626" cy="1143088"/>
              <a:chOff x="1657" y="1447"/>
              <a:chExt cx="2575" cy="997"/>
            </a:xfrm>
          </p:grpSpPr>
          <p:sp>
            <p:nvSpPr>
              <p:cNvPr id="31" name="Oval 5"/>
              <p:cNvSpPr>
                <a:spLocks noChangeArrowheads="1"/>
              </p:cNvSpPr>
              <p:nvPr/>
            </p:nvSpPr>
            <p:spPr bwMode="auto">
              <a:xfrm>
                <a:off x="2511" y="1447"/>
                <a:ext cx="1721" cy="73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Collection of </a:t>
                </a: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documents</a:t>
                </a:r>
              </a:p>
            </p:txBody>
          </p:sp>
          <p:sp>
            <p:nvSpPr>
              <p:cNvPr id="32" name="Line 12"/>
              <p:cNvSpPr>
                <a:spLocks noChangeShapeType="1"/>
              </p:cNvSpPr>
              <p:nvPr/>
            </p:nvSpPr>
            <p:spPr bwMode="auto">
              <a:xfrm flipH="1">
                <a:off x="3345" y="2178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  <p:pic>
            <p:nvPicPr>
              <p:cNvPr id="33" name="Picture 15" descr="c:\Program Files\Common Files\Microsoft Shared\Clipart\cagcat50\bs00554_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57" y="1538"/>
                <a:ext cx="628" cy="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6" name="Group 22"/>
            <p:cNvGrpSpPr>
              <a:grpSpLocks/>
            </p:cNvGrpSpPr>
            <p:nvPr/>
          </p:nvGrpSpPr>
          <p:grpSpPr bwMode="auto">
            <a:xfrm>
              <a:off x="4267200" y="4800598"/>
              <a:ext cx="3962400" cy="1508125"/>
              <a:chOff x="1872" y="2976"/>
              <a:chExt cx="2496" cy="950"/>
            </a:xfrm>
          </p:grpSpPr>
          <p:sp>
            <p:nvSpPr>
              <p:cNvPr id="27" name="Oval 14"/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1008" cy="48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 strike="sngStrike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Ranked</a:t>
                </a: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Documents</a:t>
                </a:r>
              </a:p>
            </p:txBody>
          </p:sp>
          <p:sp>
            <p:nvSpPr>
              <p:cNvPr id="28" name="Line 16"/>
              <p:cNvSpPr>
                <a:spLocks noChangeShapeType="1"/>
              </p:cNvSpPr>
              <p:nvPr/>
            </p:nvSpPr>
            <p:spPr bwMode="auto">
              <a:xfrm>
                <a:off x="1872" y="3360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3648" y="2976"/>
                <a:ext cx="720" cy="9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 Light"/>
                  <a:cs typeface="Open Sans Light"/>
                </a:endParaRPr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3696" y="2976"/>
                <a:ext cx="672" cy="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/>
                <a:r>
                  <a:rPr lang="en-US" sz="1350" strike="sngStrike" dirty="0">
                    <a:latin typeface="Open Sans Light"/>
                    <a:cs typeface="Open Sans Light"/>
                  </a:rPr>
                  <a:t>1. </a:t>
                </a:r>
                <a:r>
                  <a:rPr lang="en-US" sz="1350" dirty="0">
                    <a:latin typeface="Open Sans Light"/>
                    <a:cs typeface="Open Sans Light"/>
                  </a:rPr>
                  <a:t>Doc1</a:t>
                </a:r>
              </a:p>
              <a:p>
                <a:pPr marL="342900" indent="-342900"/>
                <a:r>
                  <a:rPr lang="en-US" sz="1350" strike="sngStrike" dirty="0">
                    <a:latin typeface="Open Sans Light"/>
                    <a:cs typeface="Open Sans Light"/>
                  </a:rPr>
                  <a:t>2. </a:t>
                </a:r>
                <a:r>
                  <a:rPr lang="en-US" sz="1350" dirty="0">
                    <a:latin typeface="Open Sans Light"/>
                    <a:cs typeface="Open Sans Light"/>
                  </a:rPr>
                  <a:t>Doc2</a:t>
                </a:r>
              </a:p>
              <a:p>
                <a:pPr marL="342900" indent="-342900"/>
                <a:r>
                  <a:rPr lang="en-US" sz="1350" strike="sngStrike" dirty="0">
                    <a:latin typeface="Open Sans Light"/>
                    <a:cs typeface="Open Sans Light"/>
                  </a:rPr>
                  <a:t>3. </a:t>
                </a:r>
                <a:r>
                  <a:rPr lang="en-US" sz="1350" dirty="0">
                    <a:latin typeface="Open Sans Light"/>
                    <a:cs typeface="Open Sans Light"/>
                  </a:rPr>
                  <a:t>Doc3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    .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    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7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Booleano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8520600" cy="4162411"/>
          </a:xfrm>
        </p:spPr>
        <p:txBody>
          <a:bodyPr>
            <a:normAutofit/>
          </a:bodyPr>
          <a:lstStyle/>
          <a:p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Necesidad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</a:rPr>
              <a:t> de la </a:t>
            </a:r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información</a:t>
            </a:r>
            <a:r>
              <a:rPr lang="en-US" sz="2000" dirty="0"/>
              <a:t>: </a:t>
            </a:r>
            <a:r>
              <a:rPr lang="es-PE" sz="2000" i="1" dirty="0"/>
              <a:t>¿Qué obras de Shakespeare mencionan a Bruto y César, pero no a </a:t>
            </a:r>
            <a:r>
              <a:rPr lang="es-PE" sz="2000" i="1" dirty="0" err="1"/>
              <a:t>Calpurnia</a:t>
            </a:r>
            <a:r>
              <a:rPr lang="es-PE" sz="2000" i="1" dirty="0"/>
              <a:t>?</a:t>
            </a:r>
            <a:endParaRPr lang="en-US" sz="2000" i="1" dirty="0"/>
          </a:p>
          <a:p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Consulta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Booleana</a:t>
            </a:r>
            <a:r>
              <a:rPr lang="en-US" sz="2000" dirty="0"/>
              <a:t>: </a:t>
            </a:r>
            <a:r>
              <a:rPr lang="en-US" sz="2000" dirty="0" err="1"/>
              <a:t>Bruto</a:t>
            </a:r>
            <a:r>
              <a:rPr lang="en-US" sz="2000" dirty="0"/>
              <a:t> AND Cesar AND NOT Calpurnia</a:t>
            </a:r>
          </a:p>
          <a:p>
            <a:r>
              <a:rPr lang="en-US" sz="2000" dirty="0" err="1"/>
              <a:t>Posible</a:t>
            </a:r>
            <a:r>
              <a:rPr lang="en-US" sz="2000" dirty="0"/>
              <a:t> </a:t>
            </a:r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procedimiento</a:t>
            </a:r>
            <a:r>
              <a:rPr lang="en-US" sz="2000" b="1" u="sng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en-US" sz="2000" b="1" u="sng" dirty="0" err="1">
                <a:solidFill>
                  <a:schemeClr val="tx2">
                    <a:lumMod val="50000"/>
                  </a:schemeClr>
                </a:solidFill>
              </a:rPr>
              <a:t>búsqueda</a:t>
            </a:r>
            <a:r>
              <a:rPr lang="en-US" sz="2000" dirty="0"/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E4F772-1AAF-45B7-B32C-E76F06587738}"/>
              </a:ext>
            </a:extLst>
          </p:cNvPr>
          <p:cNvSpPr/>
          <p:nvPr/>
        </p:nvSpPr>
        <p:spPr>
          <a:xfrm>
            <a:off x="389263" y="2461711"/>
            <a:ext cx="6686550" cy="2426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Escaneo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lineal a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través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los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documentos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obras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recopiladas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de Shakespeare).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s-PE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Compilar la lista de documentos que contienen Bruto y Cesar, pero no </a:t>
            </a:r>
            <a:r>
              <a:rPr lang="es-PE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Calpurnia</a:t>
            </a:r>
            <a:r>
              <a:rPr lang="es-PE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4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Ventaja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: simple,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funciona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colecciones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tamaño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moderado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914400" lvl="1" indent="-317500">
              <a:lnSpc>
                <a:spcPct val="115000"/>
              </a:lnSpc>
              <a:spcBef>
                <a:spcPts val="1600"/>
              </a:spcBef>
              <a:buClr>
                <a:srgbClr val="695D46"/>
              </a:buClr>
              <a:buSzPts val="1400"/>
              <a:buFont typeface="Open Sans"/>
              <a:buChar char="○"/>
            </a:pPr>
            <a:r>
              <a:rPr lang="es-PE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Desventaja: necesita hacer un escaneo lineal para cada consulta</a:t>
            </a:r>
            <a:r>
              <a:rPr lang="en-US" sz="1400" b="1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Symbol"/>
              </a:rPr>
              <a:t> </a:t>
            </a:r>
            <a:r>
              <a:rPr lang="en-US" sz="1400" b="1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lento para </a:t>
            </a:r>
            <a:r>
              <a:rPr lang="en-US" sz="1400" b="1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grandes</a:t>
            </a:r>
            <a:r>
              <a:rPr lang="en-US" sz="1400" b="1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1" dirty="0" err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colecciones</a:t>
            </a:r>
            <a:r>
              <a:rPr lang="en-US" sz="1400" b="1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57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Booleano</a:t>
            </a:r>
            <a:r>
              <a:rPr lang="en-US" dirty="0"/>
              <a:t>: </a:t>
            </a:r>
            <a:r>
              <a:rPr lang="en-US" b="0" dirty="0">
                <a:ea typeface="ＭＳ Ｐゴシック" pitchFamily="34" charset="-128"/>
              </a:rPr>
              <a:t>Term-document incidence matrices</a:t>
            </a:r>
            <a:endParaRPr lang="en-US" b="0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Calcule previamente una estructura de datos tal que la búsqueda sea más rápida para cada consulta.</a:t>
            </a:r>
            <a:endParaRPr lang="en-US" dirty="0"/>
          </a:p>
        </p:txBody>
      </p:sp>
      <p:graphicFrame>
        <p:nvGraphicFramePr>
          <p:cNvPr id="6" name="Object 102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04478273"/>
              </p:ext>
            </p:extLst>
          </p:nvPr>
        </p:nvGraphicFramePr>
        <p:xfrm>
          <a:off x="499825" y="1906493"/>
          <a:ext cx="7424349" cy="229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3" imgW="10888920" imgH="3355200" progId="Excel.Sheet.8">
                  <p:embed/>
                </p:oleObj>
              </mc:Choice>
              <mc:Fallback>
                <p:oleObj name="Worksheet" r:id="rId3" imgW="10888920" imgH="3355200" progId="Excel.Sheet.8">
                  <p:embed/>
                  <p:pic>
                    <p:nvPicPr>
                      <p:cNvPr id="6" name="Object 10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825" y="1906493"/>
                        <a:ext cx="7424349" cy="22932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07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67769" y="4330800"/>
            <a:ext cx="5708700" cy="369332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1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si</a:t>
            </a:r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 el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documento</a:t>
            </a:r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contiene</a:t>
            </a:r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 la palabra, 0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en</a:t>
            </a:r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otro</a:t>
            </a:r>
            <a:r>
              <a:rPr lang="en-US" sz="1800" dirty="0">
                <a:latin typeface="Open Sans Light"/>
                <a:ea typeface="ＭＳ Ｐゴシック" pitchFamily="34" charset="-128"/>
                <a:cs typeface="Open Sans Light"/>
              </a:rPr>
              <a:t> </a:t>
            </a:r>
            <a:r>
              <a:rPr lang="en-US" sz="1800" dirty="0" err="1">
                <a:latin typeface="Open Sans Light"/>
                <a:ea typeface="ＭＳ Ｐゴシック" pitchFamily="34" charset="-128"/>
                <a:cs typeface="Open Sans Light"/>
              </a:rPr>
              <a:t>caso</a:t>
            </a:r>
            <a:endParaRPr lang="en-US" sz="1800" dirty="0">
              <a:latin typeface="Open Sans Light"/>
              <a:ea typeface="ＭＳ Ｐゴシック" pitchFamily="34" charset="-128"/>
              <a:cs typeface="Open Sans Light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 flipV="1">
            <a:off x="3844952" y="2593249"/>
            <a:ext cx="835200" cy="1666800"/>
          </a:xfrm>
          <a:prstGeom prst="line">
            <a:avLst/>
          </a:prstGeom>
          <a:ln w="28575">
            <a:headE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05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946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713150" y="3255169"/>
            <a:ext cx="4687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Open Sans Light"/>
                <a:cs typeface="Open Sans Light"/>
              </a:rPr>
              <a:t>Query </a:t>
            </a:r>
            <a:r>
              <a:rPr lang="en-US" sz="1500" dirty="0">
                <a:latin typeface="Open Sans Light"/>
                <a:cs typeface="Open Sans Light"/>
                <a:sym typeface="Symbol"/>
              </a:rPr>
              <a:t></a:t>
            </a:r>
            <a:r>
              <a:rPr lang="en-US" sz="1050" dirty="0">
                <a:latin typeface="Open Sans Light"/>
                <a:cs typeface="Open Sans Light"/>
                <a:sym typeface="Symbol"/>
              </a:rPr>
              <a:t>  </a:t>
            </a:r>
            <a:r>
              <a:rPr lang="en-US" sz="1500" b="1" dirty="0">
                <a:latin typeface="Open Sans Light"/>
                <a:ea typeface="ＭＳ Ｐゴシック" pitchFamily="34" charset="-128"/>
                <a:cs typeface="Open Sans Light"/>
              </a:rPr>
              <a:t>Brutus</a:t>
            </a:r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</a:rPr>
              <a:t> AND </a:t>
            </a:r>
            <a:r>
              <a:rPr lang="en-US" sz="1500" b="1" dirty="0">
                <a:latin typeface="Open Sans Light"/>
                <a:ea typeface="ＭＳ Ｐゴシック" pitchFamily="34" charset="-128"/>
                <a:cs typeface="Open Sans Light"/>
              </a:rPr>
              <a:t>Caesar</a:t>
            </a:r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</a:rPr>
              <a:t> AND NOT </a:t>
            </a:r>
            <a:r>
              <a:rPr lang="en-US" sz="1500" b="1" dirty="0">
                <a:latin typeface="Open Sans Light"/>
                <a:ea typeface="ＭＳ Ｐゴシック" pitchFamily="34" charset="-128"/>
                <a:cs typeface="Open Sans Light"/>
              </a:rPr>
              <a:t>Calpurnia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3150" y="3657601"/>
            <a:ext cx="4773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Open Sans Light"/>
                <a:cs typeface="Open Sans Light"/>
              </a:rPr>
              <a:t>Answer 	</a:t>
            </a:r>
            <a:r>
              <a:rPr lang="en-US" sz="1500" dirty="0">
                <a:latin typeface="Open Sans Light"/>
                <a:cs typeface="Open Sans Light"/>
                <a:sym typeface="Symbol"/>
              </a:rPr>
              <a:t> M(Brutus)   M(Caesar)   M(Calpurnia)</a:t>
            </a:r>
          </a:p>
          <a:p>
            <a:r>
              <a:rPr lang="en-US" sz="1500" dirty="0">
                <a:latin typeface="Open Sans Light"/>
                <a:cs typeface="Open Sans Light"/>
                <a:sym typeface="Symbol"/>
              </a:rPr>
              <a:t>	 1 1 0 1 0 0  1 1 0 1 1 1     1 0 1 1 1 1</a:t>
            </a:r>
          </a:p>
          <a:p>
            <a:r>
              <a:rPr lang="en-US" sz="1500" dirty="0">
                <a:latin typeface="Open Sans Light"/>
                <a:cs typeface="Open Sans Light"/>
                <a:sym typeface="Symbol"/>
              </a:rPr>
              <a:t>	 </a:t>
            </a:r>
            <a:r>
              <a:rPr lang="en-US" sz="1500" b="1" dirty="0">
                <a:latin typeface="Open Sans Light"/>
                <a:cs typeface="Open Sans Light"/>
                <a:sym typeface="Symbol"/>
              </a:rPr>
              <a:t>1 0 0 1 0 0</a:t>
            </a:r>
          </a:p>
          <a:p>
            <a:r>
              <a:rPr lang="en-US" sz="1500" dirty="0">
                <a:latin typeface="Open Sans Light"/>
                <a:cs typeface="Open Sans Light"/>
                <a:sym typeface="Symbol"/>
              </a:rPr>
              <a:t>	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latin typeface="Open Sans Light"/>
                <a:cs typeface="Open Sans Light"/>
                <a:sym typeface="Symbol"/>
              </a:rPr>
              <a:t>Anthony and Cleopatra, Hamlet      </a:t>
            </a:r>
            <a:endParaRPr lang="en-US" sz="1500" b="1" dirty="0">
              <a:solidFill>
                <a:schemeClr val="accent1">
                  <a:lumMod val="50000"/>
                </a:schemeClr>
              </a:solidFill>
              <a:latin typeface="Open Sans Light"/>
              <a:cs typeface="Open Sans Light"/>
            </a:endParaRPr>
          </a:p>
        </p:txBody>
      </p:sp>
      <p:graphicFrame>
        <p:nvGraphicFramePr>
          <p:cNvPr id="2051" name="Object 102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75266856"/>
              </p:ext>
            </p:extLst>
          </p:nvPr>
        </p:nvGraphicFramePr>
        <p:xfrm>
          <a:off x="770431" y="1080000"/>
          <a:ext cx="6672167" cy="2060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10888920" imgH="3355200" progId="Excel.Sheet.8">
                  <p:embed/>
                </p:oleObj>
              </mc:Choice>
              <mc:Fallback>
                <p:oleObj name="Worksheet" r:id="rId3" imgW="10888920" imgH="3355200" progId="Excel.Sheet.8">
                  <p:embed/>
                  <p:pic>
                    <p:nvPicPr>
                      <p:cNvPr id="2051" name="Object 10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31" y="1080000"/>
                        <a:ext cx="6672167" cy="206086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0700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486890" y="3657601"/>
            <a:ext cx="1028700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2381" lvl="1"/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</a:rPr>
              <a:t>110100 </a:t>
            </a:r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  <a:sym typeface="Symbol"/>
              </a:rPr>
              <a:t></a:t>
            </a:r>
            <a:endParaRPr lang="en-US" sz="1500" dirty="0">
              <a:latin typeface="Open Sans Light"/>
              <a:ea typeface="ＭＳ Ｐゴシック" pitchFamily="34" charset="-128"/>
              <a:cs typeface="Open Sans Light"/>
            </a:endParaRPr>
          </a:p>
          <a:p>
            <a:pPr marL="2381" lvl="1"/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</a:rPr>
              <a:t>110111 </a:t>
            </a:r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  <a:sym typeface="Symbol"/>
              </a:rPr>
              <a:t></a:t>
            </a:r>
            <a:endParaRPr lang="en-US" sz="1500" dirty="0">
              <a:latin typeface="Open Sans Light"/>
              <a:ea typeface="ＭＳ Ｐゴシック" pitchFamily="34" charset="-128"/>
              <a:cs typeface="Open Sans Light"/>
            </a:endParaRPr>
          </a:p>
          <a:p>
            <a:pPr marL="2381" lvl="1"/>
            <a:r>
              <a:rPr lang="en-US" sz="1500" dirty="0">
                <a:latin typeface="Open Sans Light"/>
                <a:ea typeface="ＭＳ Ｐゴシック" pitchFamily="34" charset="-128"/>
                <a:cs typeface="Open Sans Light"/>
              </a:rPr>
              <a:t>101111</a:t>
            </a:r>
          </a:p>
          <a:p>
            <a:pPr marL="2381" lvl="1"/>
            <a:r>
              <a:rPr lang="en-US" sz="1500" b="1" dirty="0">
                <a:latin typeface="Open Sans Light"/>
                <a:ea typeface="ＭＳ Ｐゴシック" pitchFamily="34" charset="-128"/>
                <a:cs typeface="Open Sans Light"/>
              </a:rPr>
              <a:t>100100</a:t>
            </a:r>
          </a:p>
        </p:txBody>
      </p:sp>
      <p:sp>
        <p:nvSpPr>
          <p:cNvPr id="7" name="Rectangle 6"/>
          <p:cNvSpPr/>
          <p:nvPr/>
        </p:nvSpPr>
        <p:spPr>
          <a:xfrm>
            <a:off x="898698" y="1723234"/>
            <a:ext cx="6486300" cy="18441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3"/>
          <p:cNvSpPr/>
          <p:nvPr/>
        </p:nvSpPr>
        <p:spPr>
          <a:xfrm>
            <a:off x="2829348" y="3657601"/>
            <a:ext cx="965052" cy="49176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11625" y="158129"/>
            <a:ext cx="8520600" cy="6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3200" dirty="0" err="1"/>
              <a:t>Modelo</a:t>
            </a:r>
            <a:r>
              <a:rPr lang="en-US" sz="3200" dirty="0"/>
              <a:t> </a:t>
            </a:r>
            <a:r>
              <a:rPr lang="en-US" sz="3200" dirty="0" err="1"/>
              <a:t>Booleano</a:t>
            </a:r>
            <a:r>
              <a:rPr lang="en-US" sz="3200" dirty="0"/>
              <a:t>: </a:t>
            </a:r>
            <a:r>
              <a:rPr lang="en-US" sz="3200" b="0" dirty="0">
                <a:ea typeface="ＭＳ Ｐゴシック" pitchFamily="34" charset="-128"/>
              </a:rPr>
              <a:t>Term-document incidence matrices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3176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Modelo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Booleano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sz="2800" b="0" dirty="0">
                <a:ea typeface="ＭＳ Ｐゴシック" pitchFamily="34" charset="-128"/>
              </a:rPr>
              <a:t>Term-document incidence matrices</a:t>
            </a:r>
            <a:r>
              <a:rPr lang="en-US" dirty="0">
                <a:ea typeface="ＭＳ Ｐゴシック" pitchFamily="34" charset="-128"/>
              </a:rPr>
              <a:t> 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ea typeface="ＭＳ Ｐゴシック" pitchFamily="34" charset="-128"/>
              </a:rPr>
              <a:t>Respuesta</a:t>
            </a:r>
            <a:r>
              <a:rPr lang="en-US" b="1" dirty="0">
                <a:ea typeface="ＭＳ Ｐゴシック" pitchFamily="34" charset="-128"/>
              </a:rPr>
              <a:t> a las </a:t>
            </a:r>
            <a:r>
              <a:rPr lang="en-US" b="1" dirty="0" err="1">
                <a:ea typeface="ＭＳ Ｐゴシック" pitchFamily="34" charset="-128"/>
              </a:rPr>
              <a:t>consultas</a:t>
            </a:r>
            <a:r>
              <a:rPr lang="en-US" b="1" dirty="0">
                <a:ea typeface="ＭＳ Ｐゴシック" pitchFamily="34" charset="-128"/>
              </a:rPr>
              <a:t>:</a:t>
            </a:r>
          </a:p>
          <a:p>
            <a:pPr marL="0" indent="0">
              <a:buNone/>
            </a:pPr>
            <a:r>
              <a:rPr lang="en-US" sz="800" b="1" dirty="0">
                <a:solidFill>
                  <a:schemeClr val="bg2">
                    <a:lumMod val="75000"/>
                  </a:schemeClr>
                </a:solidFill>
                <a:ea typeface="ＭＳ Ｐゴシック" pitchFamily="34" charset="-128"/>
              </a:rPr>
              <a:t> </a:t>
            </a:r>
          </a:p>
          <a:p>
            <a:r>
              <a:rPr lang="en-US" b="1" dirty="0">
                <a:solidFill>
                  <a:srgbClr val="002060"/>
                </a:solidFill>
                <a:ea typeface="ＭＳ Ｐゴシック" pitchFamily="34" charset="-128"/>
              </a:rPr>
              <a:t>Antony and Cleopatra</a:t>
            </a:r>
            <a:r>
              <a:rPr lang="en-US" dirty="0">
                <a:ea typeface="ＭＳ Ｐゴシック" pitchFamily="34" charset="-128"/>
              </a:rPr>
              <a:t>, Act III, Scene ii</a:t>
            </a:r>
          </a:p>
          <a:p>
            <a:pPr>
              <a:buFont typeface="Wingdings" pitchFamily="2" charset="2"/>
              <a:buNone/>
            </a:pPr>
            <a:r>
              <a:rPr lang="en-US" sz="1500" i="1" dirty="0">
                <a:ea typeface="ＭＳ Ｐゴシック" pitchFamily="34" charset="-128"/>
              </a:rPr>
              <a:t>	Agrippa</a:t>
            </a:r>
            <a:r>
              <a:rPr lang="en-US" sz="1500" dirty="0">
                <a:ea typeface="ＭＳ Ｐゴシック" pitchFamily="34" charset="-128"/>
              </a:rPr>
              <a:t> [Aside to DOMITIUS ENOBARBUS]: Why, </a:t>
            </a:r>
            <a:r>
              <a:rPr lang="en-US" sz="1500" dirty="0" err="1">
                <a:ea typeface="ＭＳ Ｐゴシック" pitchFamily="34" charset="-128"/>
              </a:rPr>
              <a:t>Enobarbus</a:t>
            </a:r>
            <a:r>
              <a:rPr lang="en-US" sz="1500" dirty="0">
                <a:ea typeface="ＭＳ Ｐゴシック" pitchFamily="34" charset="-128"/>
              </a:rPr>
              <a:t>,</a:t>
            </a:r>
          </a:p>
          <a:p>
            <a:pPr>
              <a:buFont typeface="Wingdings" pitchFamily="2" charset="2"/>
              <a:buNone/>
            </a:pPr>
            <a:r>
              <a:rPr lang="en-US" sz="1500" dirty="0">
                <a:ea typeface="ＭＳ Ｐゴシック" pitchFamily="34" charset="-128"/>
              </a:rPr>
              <a:t>                          	When Antony found Julius </a:t>
            </a:r>
            <a:r>
              <a:rPr lang="en-US" sz="1500" b="1" i="1" dirty="0">
                <a:ea typeface="ＭＳ Ｐゴシック" pitchFamily="34" charset="-128"/>
              </a:rPr>
              <a:t>Caesar</a:t>
            </a:r>
            <a:r>
              <a:rPr lang="en-US" sz="1500" dirty="0">
                <a:ea typeface="ＭＳ Ｐゴシック" pitchFamily="34" charset="-128"/>
              </a:rPr>
              <a:t> dead,</a:t>
            </a:r>
          </a:p>
          <a:p>
            <a:pPr>
              <a:buFont typeface="Wingdings" pitchFamily="2" charset="2"/>
              <a:buNone/>
            </a:pPr>
            <a:r>
              <a:rPr lang="en-US" sz="1500" dirty="0">
                <a:ea typeface="ＭＳ Ｐゴシック" pitchFamily="34" charset="-128"/>
              </a:rPr>
              <a:t>                           	He cried almost to roaring; and he wept</a:t>
            </a:r>
          </a:p>
          <a:p>
            <a:pPr>
              <a:buFont typeface="Wingdings" pitchFamily="2" charset="2"/>
              <a:buNone/>
            </a:pPr>
            <a:r>
              <a:rPr lang="en-US" sz="1500" dirty="0">
                <a:ea typeface="ＭＳ Ｐゴシック" pitchFamily="34" charset="-128"/>
              </a:rPr>
              <a:t>                           	When at Philippi he found </a:t>
            </a:r>
            <a:r>
              <a:rPr lang="en-US" sz="1500" b="1" i="1" dirty="0">
                <a:ea typeface="ＭＳ Ｐゴシック" pitchFamily="34" charset="-128"/>
              </a:rPr>
              <a:t>Brutus</a:t>
            </a:r>
            <a:r>
              <a:rPr lang="en-US" sz="1500" dirty="0">
                <a:ea typeface="ＭＳ Ｐゴシック" pitchFamily="34" charset="-128"/>
              </a:rPr>
              <a:t> slain.</a:t>
            </a:r>
          </a:p>
          <a:p>
            <a:endParaRPr lang="en-US" dirty="0">
              <a:solidFill>
                <a:srgbClr val="002060"/>
              </a:solidFill>
              <a:ea typeface="ＭＳ Ｐゴシック" pitchFamily="34" charset="-128"/>
            </a:endParaRPr>
          </a:p>
          <a:p>
            <a:endParaRPr lang="en-US" dirty="0">
              <a:solidFill>
                <a:srgbClr val="002060"/>
              </a:solidFill>
              <a:ea typeface="ＭＳ Ｐゴシック" pitchFamily="34" charset="-128"/>
            </a:endParaRPr>
          </a:p>
          <a:p>
            <a:endParaRPr lang="en-US" dirty="0">
              <a:solidFill>
                <a:srgbClr val="002060"/>
              </a:solidFill>
              <a:ea typeface="ＭＳ Ｐゴシック" pitchFamily="34" charset="-128"/>
            </a:endParaRPr>
          </a:p>
          <a:p>
            <a:r>
              <a:rPr lang="en-US" b="1" dirty="0">
                <a:solidFill>
                  <a:srgbClr val="002060"/>
                </a:solidFill>
                <a:ea typeface="ＭＳ Ｐゴシック" pitchFamily="34" charset="-128"/>
              </a:rPr>
              <a:t>Hamlet</a:t>
            </a:r>
            <a:r>
              <a:rPr lang="en-US" dirty="0">
                <a:ea typeface="ＭＳ Ｐゴシック" pitchFamily="34" charset="-128"/>
              </a:rPr>
              <a:t>, Act III, Scene ii</a:t>
            </a:r>
          </a:p>
          <a:p>
            <a:pPr>
              <a:buFont typeface="Wingdings" pitchFamily="2" charset="2"/>
              <a:buNone/>
            </a:pPr>
            <a:r>
              <a:rPr lang="en-US" sz="1500" i="1" dirty="0">
                <a:ea typeface="ＭＳ Ｐゴシック" pitchFamily="34" charset="-128"/>
              </a:rPr>
              <a:t>	Lord Polonius:</a:t>
            </a:r>
            <a:r>
              <a:rPr lang="en-US" sz="1500" dirty="0">
                <a:ea typeface="ＭＳ Ｐゴシック" pitchFamily="34" charset="-128"/>
              </a:rPr>
              <a:t> I did enact Julius </a:t>
            </a:r>
            <a:r>
              <a:rPr lang="en-US" sz="1500" b="1" i="1" dirty="0">
                <a:ea typeface="ＭＳ Ｐゴシック" pitchFamily="34" charset="-128"/>
              </a:rPr>
              <a:t>Caesar</a:t>
            </a:r>
            <a:r>
              <a:rPr lang="en-US" sz="1500" dirty="0">
                <a:ea typeface="ＭＳ Ｐゴシック" pitchFamily="34" charset="-128"/>
              </a:rPr>
              <a:t> I was killed </a:t>
            </a:r>
            <a:r>
              <a:rPr lang="en-US" sz="1500" dirty="0" err="1">
                <a:ea typeface="ＭＳ Ｐゴシック" pitchFamily="34" charset="-128"/>
              </a:rPr>
              <a:t>i</a:t>
            </a:r>
            <a:r>
              <a:rPr lang="en-US" sz="1500" dirty="0">
                <a:ea typeface="ＭＳ Ｐゴシック" pitchFamily="34" charset="-128"/>
              </a:rPr>
              <a:t>’ the Capitol; </a:t>
            </a:r>
            <a:r>
              <a:rPr lang="en-US" sz="1500" b="1" i="1" dirty="0">
                <a:ea typeface="ＭＳ Ｐゴシック" pitchFamily="34" charset="-128"/>
              </a:rPr>
              <a:t>Brutus</a:t>
            </a:r>
            <a:r>
              <a:rPr lang="en-US" sz="1500" dirty="0">
                <a:ea typeface="ＭＳ Ｐゴシック" pitchFamily="34" charset="-128"/>
              </a:rPr>
              <a:t> killed me.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844" y="2091184"/>
            <a:ext cx="1257300" cy="160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700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Booleano</a:t>
            </a:r>
            <a:r>
              <a:rPr lang="en-US" dirty="0"/>
              <a:t>: </a:t>
            </a:r>
            <a:r>
              <a:rPr lang="en-US" b="0" dirty="0" err="1"/>
              <a:t>Escalabilidad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err="1"/>
              <a:t>Formato</a:t>
            </a:r>
            <a:r>
              <a:rPr lang="en-US" b="1" dirty="0"/>
              <a:t> </a:t>
            </a:r>
            <a:r>
              <a:rPr lang="en-US" b="1" dirty="0" err="1"/>
              <a:t>disperso</a:t>
            </a:r>
            <a:r>
              <a:rPr lang="en-US" b="1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Asumir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Colección</a:t>
            </a:r>
            <a:r>
              <a:rPr lang="en-US" dirty="0"/>
              <a:t> de 1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>
                <a:sym typeface="Symbol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 1000 palabras.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Cada palabra toma 6 bytes, en promedio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De los mil millones de </a:t>
            </a:r>
            <a:r>
              <a:rPr lang="es-PE" dirty="0" err="1"/>
              <a:t>tokens</a:t>
            </a:r>
            <a:r>
              <a:rPr lang="es-PE" dirty="0"/>
              <a:t> de palabras, 500 000 son únicos (quitando repetidos).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Entonces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1M  * 1 000  *  6 </a:t>
            </a:r>
            <a:r>
              <a:rPr lang="en-US" dirty="0">
                <a:sym typeface="Symbol"/>
              </a:rPr>
              <a:t> </a:t>
            </a:r>
            <a:r>
              <a:rPr lang="en-US" dirty="0"/>
              <a:t>6GB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Term-Document incidence matrix </a:t>
            </a:r>
            <a:r>
              <a:rPr lang="en-US" dirty="0" err="1"/>
              <a:t>tomaría</a:t>
            </a:r>
            <a:r>
              <a:rPr lang="en-US" dirty="0"/>
              <a:t>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500,000 * 1,000,000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 0.5 * 10</a:t>
            </a:r>
            <a:r>
              <a:rPr lang="en-US" baseline="30000" dirty="0">
                <a:solidFill>
                  <a:srgbClr val="FF0000"/>
                </a:solidFill>
                <a:sym typeface="Symbol"/>
              </a:rPr>
              <a:t>12</a:t>
            </a:r>
            <a:r>
              <a:rPr lang="en-US" dirty="0">
                <a:solidFill>
                  <a:srgbClr val="FF0000"/>
                </a:solidFill>
                <a:sym typeface="Symbol"/>
              </a:rPr>
              <a:t> bits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6" name="Picture 5" descr="MC9004413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0300" y="3379500"/>
            <a:ext cx="285750" cy="285750"/>
          </a:xfrm>
          <a:prstGeom prst="rect">
            <a:avLst/>
          </a:prstGeom>
        </p:spPr>
      </p:pic>
      <p:pic>
        <p:nvPicPr>
          <p:cNvPr id="7" name="Picture 6" descr="No_che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3350" y="4037850"/>
            <a:ext cx="276176" cy="2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7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Booleano</a:t>
            </a:r>
            <a:r>
              <a:rPr lang="en-US" dirty="0"/>
              <a:t>: </a:t>
            </a:r>
            <a:r>
              <a:rPr lang="en-US" b="0" dirty="0" err="1"/>
              <a:t>Escalabilidad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847066" cy="3837904"/>
          </a:xfrm>
        </p:spPr>
        <p:txBody>
          <a:bodyPr/>
          <a:lstStyle/>
          <a:p>
            <a:r>
              <a:rPr lang="es-PE" dirty="0"/>
              <a:t>De las 500 mil millones de entradas, a lo sumo mil millones no son cero</a:t>
            </a:r>
            <a:r>
              <a:rPr lang="en-US" dirty="0"/>
              <a:t>.</a:t>
            </a:r>
          </a:p>
          <a:p>
            <a:pPr lvl="1">
              <a:buFont typeface="Symbol" pitchFamily="18" charset="2"/>
              <a:buChar char="Þ"/>
            </a:pPr>
            <a:r>
              <a:rPr lang="en-US" dirty="0">
                <a:sym typeface="Symbol"/>
              </a:rPr>
              <a:t> </a:t>
            </a:r>
            <a:r>
              <a:rPr lang="es-PE" dirty="0">
                <a:sym typeface="Symbol"/>
              </a:rPr>
              <a:t>Al menos el 99.8% de las entradas son cero</a:t>
            </a:r>
            <a:r>
              <a:rPr lang="en-US" dirty="0">
                <a:sym typeface="Symbol"/>
              </a:rPr>
              <a:t>.</a:t>
            </a:r>
          </a:p>
          <a:p>
            <a:pPr lvl="1">
              <a:buFont typeface="Symbol" pitchFamily="18" charset="2"/>
              <a:buChar char="Þ"/>
            </a:pPr>
            <a:r>
              <a:rPr lang="en-US" dirty="0"/>
              <a:t> </a:t>
            </a:r>
            <a:r>
              <a:rPr lang="es-PE" dirty="0"/>
              <a:t>Se puede utilizar una </a:t>
            </a:r>
            <a:r>
              <a:rPr lang="es-PE" b="1" dirty="0"/>
              <a:t>representación dispersa </a:t>
            </a:r>
            <a:r>
              <a:rPr lang="es-PE" dirty="0"/>
              <a:t>para reducir el tamaño de almacenamiento</a:t>
            </a:r>
            <a:r>
              <a:rPr lang="en-US" dirty="0"/>
              <a:t>!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s-PE" dirty="0"/>
              <a:t>Almacenar solo entradas que no sean cero </a:t>
            </a:r>
            <a:r>
              <a:rPr lang="en-US" dirty="0">
                <a:sym typeface="Symbol"/>
              </a:rPr>
              <a:t> </a:t>
            </a:r>
            <a:r>
              <a:rPr lang="en-US" b="1" dirty="0" err="1">
                <a:solidFill>
                  <a:schemeClr val="accent1"/>
                </a:solidFill>
                <a:sym typeface="Symbol"/>
              </a:rPr>
              <a:t>Índice</a:t>
            </a:r>
            <a:r>
              <a:rPr lang="en-US" b="1" dirty="0">
                <a:solidFill>
                  <a:schemeClr val="accent1"/>
                </a:solidFill>
                <a:sym typeface="Symbol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Symbol"/>
              </a:rPr>
              <a:t>Invertido</a:t>
            </a:r>
            <a:r>
              <a:rPr lang="en-US" dirty="0">
                <a:sym typeface="Symbo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¿Cómo realizamos un búsqueda textual?</a:t>
            </a:r>
            <a:endParaRPr lang="es-PE" dirty="0"/>
          </a:p>
        </p:txBody>
      </p:sp>
      <p:sp>
        <p:nvSpPr>
          <p:cNvPr id="14" name="Marcador de texto 2"/>
          <p:cNvSpPr txBox="1">
            <a:spLocks/>
          </p:cNvSpPr>
          <p:nvPr/>
        </p:nvSpPr>
        <p:spPr>
          <a:xfrm>
            <a:off x="311625" y="625830"/>
            <a:ext cx="8520600" cy="62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b="1" dirty="0"/>
              <a:t>Ejemplo Repositorio Científico</a:t>
            </a:r>
            <a:endParaRPr lang="es-PE" b="1" dirty="0"/>
          </a:p>
        </p:txBody>
      </p:sp>
      <p:pic>
        <p:nvPicPr>
          <p:cNvPr id="3" name="Elementos multimedia en línea 2" title="A Full-text Scientific Information Retrieval System by Nordling Lab">
            <a:hlinkClick r:id="" action="ppaction://media"/>
            <a:extLst>
              <a:ext uri="{FF2B5EF4-FFF2-40B4-BE49-F238E27FC236}">
                <a16:creationId xmlns:a16="http://schemas.microsoft.com/office/drawing/2014/main" id="{E24A47B9-3C29-453C-B585-4FAD6F96D4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15956" y="1106266"/>
            <a:ext cx="6258325" cy="353595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0DC8269-D70A-4148-8770-01EF5B8391FE}"/>
              </a:ext>
            </a:extLst>
          </p:cNvPr>
          <p:cNvSpPr txBox="1"/>
          <p:nvPr/>
        </p:nvSpPr>
        <p:spPr>
          <a:xfrm>
            <a:off x="1787001" y="4754538"/>
            <a:ext cx="45709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050" dirty="0">
                <a:solidFill>
                  <a:schemeClr val="bg1"/>
                </a:solidFill>
              </a:rPr>
              <a:t>https://www.youtube.com/watch?v=ACp_GgtZ6IA</a:t>
            </a:r>
          </a:p>
        </p:txBody>
      </p:sp>
    </p:spTree>
    <p:extLst>
      <p:ext uri="{BB962C8B-B14F-4D97-AF65-F5344CB8AC3E}">
        <p14:creationId xmlns:p14="http://schemas.microsoft.com/office/powerpoint/2010/main" val="29335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err="1"/>
              <a:t>Document</a:t>
            </a:r>
            <a:r>
              <a:rPr lang="es-PE" dirty="0"/>
              <a:t> </a:t>
            </a:r>
            <a:r>
              <a:rPr lang="es-PE" dirty="0" err="1"/>
              <a:t>Retrieval</a:t>
            </a:r>
            <a:br>
              <a:rPr lang="es-PE" dirty="0"/>
            </a:br>
            <a:r>
              <a:rPr lang="es-PE" dirty="0" err="1"/>
              <a:t>Inverted</a:t>
            </a:r>
            <a:r>
              <a:rPr lang="es-PE" dirty="0"/>
              <a:t> </a:t>
            </a:r>
            <a:r>
              <a:rPr lang="es-PE" dirty="0" err="1"/>
              <a:t>Index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0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Invertido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734400"/>
                <a:ext cx="8520600" cy="3834625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es-PE" dirty="0">
                    <a:ea typeface="ＭＳ Ｐゴシック" panose="020B0600070205080204" pitchFamily="34" charset="-128"/>
                  </a:rPr>
                  <a:t>Para cada termino </a:t>
                </a:r>
                <a14:m>
                  <m:oMath xmlns:m="http://schemas.openxmlformats.org/officeDocument/2006/math">
                    <m:r>
                      <a:rPr lang="en-US" altLang="es-PE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</m:oMath>
                </a14:m>
                <a:r>
                  <a:rPr lang="en-US" altLang="es-PE" dirty="0">
                    <a:ea typeface="ＭＳ Ｐゴシック" panose="020B0600070205080204" pitchFamily="34" charset="-128"/>
                  </a:rPr>
                  <a:t>, </a:t>
                </a:r>
                <a:r>
                  <a:rPr lang="es-PE" altLang="es-PE" dirty="0">
                    <a:ea typeface="ＭＳ Ｐゴシック" panose="020B0600070205080204" pitchFamily="34" charset="-128"/>
                  </a:rPr>
                  <a:t>se mapea una lista de todos los documentos que contienen </a:t>
                </a:r>
                <a14:m>
                  <m:oMath xmlns:m="http://schemas.openxmlformats.org/officeDocument/2006/math">
                    <m:r>
                      <a:rPr lang="es-PE" altLang="es-PE" i="1" dirty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𝑡</m:t>
                    </m:r>
                  </m:oMath>
                </a14:m>
                <a:r>
                  <a:rPr lang="es-PE" altLang="es-PE" dirty="0">
                    <a:ea typeface="ＭＳ Ｐゴシック" panose="020B0600070205080204" pitchFamily="34" charset="-128"/>
                  </a:rPr>
                  <a:t>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s-PE" altLang="es-PE" dirty="0">
                    <a:ea typeface="ＭＳ Ｐゴシック" panose="020B0600070205080204" pitchFamily="34" charset="-128"/>
                  </a:rPr>
                  <a:t>Identifique cada documento por un ID de documento, un número de serie del documento.</a:t>
                </a:r>
              </a:p>
              <a:p>
                <a:pPr>
                  <a:spcBef>
                    <a:spcPts val="600"/>
                  </a:spcBef>
                </a:pPr>
                <a:r>
                  <a:rPr lang="es-PE" altLang="es-PE" dirty="0">
                    <a:ea typeface="ＭＳ Ｐゴシック" panose="020B0600070205080204" pitchFamily="34" charset="-128"/>
                  </a:rPr>
                  <a:t>¿Arreglos o Listas?</a:t>
                </a:r>
                <a:endParaRPr lang="en-US" altLang="es-PE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734400"/>
                <a:ext cx="8520600" cy="3834625"/>
              </a:xfrm>
              <a:blipFill>
                <a:blip r:embed="rId2"/>
                <a:stretch>
                  <a:fillRect l="-42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43100" y="2869649"/>
            <a:ext cx="697627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Bruto</a:t>
            </a:r>
            <a:endParaRPr lang="en-US" sz="1500" b="1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43100" y="3583557"/>
            <a:ext cx="1071127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Calpurnia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943100" y="3229818"/>
            <a:ext cx="924426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Cesar</a:t>
            </a:r>
          </a:p>
        </p:txBody>
      </p:sp>
      <p:sp>
        <p:nvSpPr>
          <p:cNvPr id="54" name="Flecha a la derecha con bandas 53"/>
          <p:cNvSpPr/>
          <p:nvPr/>
        </p:nvSpPr>
        <p:spPr>
          <a:xfrm>
            <a:off x="3231600" y="2812859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2" name="Flecha a la derecha con bandas 61"/>
          <p:cNvSpPr/>
          <p:nvPr/>
        </p:nvSpPr>
        <p:spPr>
          <a:xfrm>
            <a:off x="3231600" y="3229818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4" name="Flecha a la derecha con bandas 63"/>
          <p:cNvSpPr/>
          <p:nvPr/>
        </p:nvSpPr>
        <p:spPr>
          <a:xfrm>
            <a:off x="3236776" y="3606230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7" name="Text Box 54"/>
          <p:cNvSpPr txBox="1">
            <a:spLocks noChangeArrowheads="1"/>
          </p:cNvSpPr>
          <p:nvPr/>
        </p:nvSpPr>
        <p:spPr bwMode="auto">
          <a:xfrm>
            <a:off x="2291913" y="4184281"/>
            <a:ext cx="4495800" cy="646331"/>
          </a:xfrm>
          <a:prstGeom prst="rect">
            <a:avLst/>
          </a:prstGeom>
          <a:solidFill>
            <a:srgbClr val="FDC0BB">
              <a:alpha val="49804"/>
            </a:srgbClr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defRPr/>
            </a:pPr>
            <a:r>
              <a:rPr lang="es-PE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¿Qué sucede si se agrega la palabra Cesar al documento 14?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145ABEB5-CC3C-40C7-94D0-9F9BFEFFA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189510"/>
              </p:ext>
            </p:extLst>
          </p:nvPr>
        </p:nvGraphicFramePr>
        <p:xfrm>
          <a:off x="3917459" y="2819095"/>
          <a:ext cx="3591592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39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7759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3197935856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3619079301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4096935219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888795063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E6E6F82-34D4-4EA3-BDB6-23D154406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93185"/>
              </p:ext>
            </p:extLst>
          </p:nvPr>
        </p:nvGraphicFramePr>
        <p:xfrm>
          <a:off x="3917456" y="3230691"/>
          <a:ext cx="4033341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44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6854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3197935856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3619079301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4096935219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888795063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761754453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D2BED2DF-F68F-42C2-9AE3-7768D74BD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31609"/>
              </p:ext>
            </p:extLst>
          </p:nvPr>
        </p:nvGraphicFramePr>
        <p:xfrm>
          <a:off x="3917459" y="3606230"/>
          <a:ext cx="1795796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39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7759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9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Invertido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779375"/>
          </a:xfrm>
        </p:spPr>
        <p:txBody>
          <a:bodyPr/>
          <a:lstStyle/>
          <a:p>
            <a:r>
              <a:rPr lang="es-PE" altLang="es-PE" dirty="0">
                <a:ea typeface="ＭＳ Ｐゴシック" panose="020B0600070205080204" pitchFamily="34" charset="-128"/>
              </a:rPr>
              <a:t>Necesitamos listas de publicaciones de </a:t>
            </a:r>
            <a:r>
              <a:rPr lang="es-PE" altLang="es-PE" b="1" dirty="0">
                <a:ea typeface="ＭＳ Ｐゴシック" panose="020B0600070205080204" pitchFamily="34" charset="-128"/>
              </a:rPr>
              <a:t>tamaño variable</a:t>
            </a:r>
            <a:r>
              <a:rPr lang="es-PE" altLang="es-PE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s-PE" altLang="es-PE" dirty="0">
                <a:ea typeface="ＭＳ Ｐゴシック" panose="020B0600070205080204" pitchFamily="34" charset="-128"/>
              </a:rPr>
              <a:t>En el disco, una lectura continua de publicaciones es normal y mejor. </a:t>
            </a:r>
          </a:p>
          <a:p>
            <a:pPr lvl="1"/>
            <a:r>
              <a:rPr lang="es-PE" altLang="es-PE" dirty="0">
                <a:ea typeface="ＭＳ Ｐゴシック" panose="020B0600070205080204" pitchFamily="34" charset="-128"/>
              </a:rPr>
              <a:t>En memoria, se pueden usar listas enlazadas o vectores de longitud dinámica.</a:t>
            </a:r>
          </a:p>
          <a:p>
            <a:pPr lvl="2"/>
            <a:r>
              <a:rPr lang="es-PE" altLang="es-PE" dirty="0">
                <a:ea typeface="ＭＳ Ｐゴシック" panose="020B0600070205080204" pitchFamily="34" charset="-128"/>
              </a:rPr>
              <a:t>Algún </a:t>
            </a:r>
            <a:r>
              <a:rPr lang="es-PE" altLang="es-PE" dirty="0" err="1">
                <a:ea typeface="ＭＳ Ｐゴシック" panose="020B0600070205080204" pitchFamily="34" charset="-128"/>
              </a:rPr>
              <a:t>trade</a:t>
            </a:r>
            <a:r>
              <a:rPr lang="es-PE" altLang="es-PE" dirty="0">
                <a:ea typeface="ＭＳ Ｐゴシック" panose="020B0600070205080204" pitchFamily="34" charset="-128"/>
              </a:rPr>
              <a:t>-off entre tamaño / facilidad de inserción.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43100" y="3020849"/>
            <a:ext cx="697627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Bruto</a:t>
            </a:r>
            <a:endParaRPr lang="en-US" sz="1500" b="1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43100" y="3734757"/>
            <a:ext cx="1071127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Calpurnia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943100" y="3381018"/>
            <a:ext cx="924426" cy="323165"/>
          </a:xfrm>
          <a:prstGeom prst="rect">
            <a:avLst/>
          </a:prstGeom>
          <a:noFill/>
          <a:ln w="9525">
            <a:solidFill>
              <a:srgbClr val="100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defRPr/>
            </a:pPr>
            <a:r>
              <a:rPr lang="en-US" sz="15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Cesar</a:t>
            </a:r>
          </a:p>
        </p:txBody>
      </p:sp>
      <p:cxnSp>
        <p:nvCxnSpPr>
          <p:cNvPr id="55" name="AutoShape 48"/>
          <p:cNvCxnSpPr>
            <a:cxnSpLocks noChangeShapeType="1"/>
          </p:cNvCxnSpPr>
          <p:nvPr/>
        </p:nvCxnSpPr>
        <p:spPr bwMode="auto">
          <a:xfrm rot="16200000" flipV="1">
            <a:off x="1191221" y="3985851"/>
            <a:ext cx="1001316" cy="159545"/>
          </a:xfrm>
          <a:prstGeom prst="curvedConnector4">
            <a:avLst>
              <a:gd name="adj1" fmla="val 39934"/>
              <a:gd name="adj2" fmla="val 207462"/>
            </a:avLst>
          </a:prstGeom>
          <a:noFill/>
          <a:ln w="9525">
            <a:solidFill>
              <a:srgbClr val="100700"/>
            </a:solidFill>
            <a:miter lim="800000"/>
            <a:headEnd/>
            <a:tailEnd type="triangle" w="med" len="med"/>
          </a:ln>
        </p:spPr>
      </p:cxnSp>
      <p:sp>
        <p:nvSpPr>
          <p:cNvPr id="56" name="Text Box 47"/>
          <p:cNvSpPr txBox="1">
            <a:spLocks noChangeArrowheads="1"/>
          </p:cNvSpPr>
          <p:nvPr/>
        </p:nvSpPr>
        <p:spPr bwMode="auto">
          <a:xfrm>
            <a:off x="1771650" y="4392450"/>
            <a:ext cx="1171539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i="1" dirty="0" err="1">
                <a:latin typeface="Tahoma" charset="0"/>
                <a:ea typeface="Arial Unicode MS" charset="0"/>
                <a:cs typeface="+mn-cs"/>
              </a:rPr>
              <a:t>Diccionario</a:t>
            </a:r>
            <a:endParaRPr lang="en-US" sz="1600" i="1" dirty="0">
              <a:latin typeface="Tahoma" charset="0"/>
              <a:ea typeface="Arial Unicode MS" charset="0"/>
              <a:cs typeface="+mn-cs"/>
            </a:endParaRPr>
          </a:p>
        </p:txBody>
      </p:sp>
      <p:sp>
        <p:nvSpPr>
          <p:cNvPr id="60" name="Text Box 52"/>
          <p:cNvSpPr txBox="1">
            <a:spLocks noChangeArrowheads="1"/>
          </p:cNvSpPr>
          <p:nvPr/>
        </p:nvSpPr>
        <p:spPr bwMode="auto">
          <a:xfrm>
            <a:off x="5143500" y="4392450"/>
            <a:ext cx="1387111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i="1" dirty="0" err="1">
                <a:latin typeface="Tahoma" pitchFamily="34" charset="0"/>
                <a:ea typeface="ＭＳ Ｐゴシック" pitchFamily="34" charset="-128"/>
                <a:cs typeface="Arial Unicode MS" pitchFamily="34" charset="-128"/>
              </a:rPr>
              <a:t>Publicaciones</a:t>
            </a:r>
            <a:endParaRPr lang="en-US" sz="1600" i="1" dirty="0">
              <a:latin typeface="Tahoma" pitchFamily="34" charset="0"/>
              <a:ea typeface="ＭＳ Ｐゴシック" pitchFamily="34" charset="-128"/>
              <a:cs typeface="Arial Unicode MS" pitchFamily="34" charset="-128"/>
            </a:endParaRPr>
          </a:p>
        </p:txBody>
      </p:sp>
      <p:sp>
        <p:nvSpPr>
          <p:cNvPr id="61" name="Right Brace 60"/>
          <p:cNvSpPr/>
          <p:nvPr/>
        </p:nvSpPr>
        <p:spPr>
          <a:xfrm rot="5400000">
            <a:off x="5689876" y="2396173"/>
            <a:ext cx="228600" cy="3607353"/>
          </a:xfrm>
          <a:prstGeom prst="rightBrace">
            <a:avLst/>
          </a:prstGeom>
          <a:ln w="19050">
            <a:solidFill>
              <a:srgbClr val="1007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Left Brace 62"/>
          <p:cNvSpPr/>
          <p:nvPr/>
        </p:nvSpPr>
        <p:spPr>
          <a:xfrm>
            <a:off x="1657350" y="3020850"/>
            <a:ext cx="228600" cy="1028700"/>
          </a:xfrm>
          <a:prstGeom prst="leftBrace">
            <a:avLst/>
          </a:prstGeom>
          <a:ln w="19050">
            <a:solidFill>
              <a:srgbClr val="1007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79828"/>
              </p:ext>
            </p:extLst>
          </p:nvPr>
        </p:nvGraphicFramePr>
        <p:xfrm>
          <a:off x="4042019" y="2964060"/>
          <a:ext cx="3591592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39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7759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3197935856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3619079301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4096935219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888795063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173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  <p:sp>
        <p:nvSpPr>
          <p:cNvPr id="54" name="Flecha a la derecha con bandas 53"/>
          <p:cNvSpPr/>
          <p:nvPr/>
        </p:nvSpPr>
        <p:spPr>
          <a:xfrm>
            <a:off x="3257358" y="2964059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2" name="Flecha a la derecha con bandas 61"/>
          <p:cNvSpPr/>
          <p:nvPr/>
        </p:nvSpPr>
        <p:spPr>
          <a:xfrm>
            <a:off x="3257358" y="3381018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4" name="Flecha a la derecha con bandas 63"/>
          <p:cNvSpPr/>
          <p:nvPr/>
        </p:nvSpPr>
        <p:spPr>
          <a:xfrm>
            <a:off x="3262534" y="3757430"/>
            <a:ext cx="482400" cy="277818"/>
          </a:xfrm>
          <a:prstGeom prst="stripedRightArrow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65" name="Tab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39680"/>
              </p:ext>
            </p:extLst>
          </p:nvPr>
        </p:nvGraphicFramePr>
        <p:xfrm>
          <a:off x="4042016" y="3375656"/>
          <a:ext cx="4033341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44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6854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3197935856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3619079301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4096935219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888795063"/>
                    </a:ext>
                  </a:extLst>
                </a:gridCol>
                <a:gridCol w="448149">
                  <a:extLst>
                    <a:ext uri="{9D8B030D-6E8A-4147-A177-3AD203B41FA5}">
                      <a16:colId xmlns:a16="http://schemas.microsoft.com/office/drawing/2014/main" val="2761754453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  <p:graphicFrame>
        <p:nvGraphicFramePr>
          <p:cNvPr id="66" name="Tab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13171"/>
              </p:ext>
            </p:extLst>
          </p:nvPr>
        </p:nvGraphicFramePr>
        <p:xfrm>
          <a:off x="4042019" y="3751195"/>
          <a:ext cx="1795796" cy="27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139">
                  <a:extLst>
                    <a:ext uri="{9D8B030D-6E8A-4147-A177-3AD203B41FA5}">
                      <a16:colId xmlns:a16="http://schemas.microsoft.com/office/drawing/2014/main" val="3711194437"/>
                    </a:ext>
                  </a:extLst>
                </a:gridCol>
                <a:gridCol w="507759">
                  <a:extLst>
                    <a:ext uri="{9D8B030D-6E8A-4147-A177-3AD203B41FA5}">
                      <a16:colId xmlns:a16="http://schemas.microsoft.com/office/drawing/2014/main" val="1337012332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2500860017"/>
                    </a:ext>
                  </a:extLst>
                </a:gridCol>
                <a:gridCol w="448949">
                  <a:extLst>
                    <a:ext uri="{9D8B030D-6E8A-4147-A177-3AD203B41FA5}">
                      <a16:colId xmlns:a16="http://schemas.microsoft.com/office/drawing/2014/main" val="1789498380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90226"/>
                  </a:ext>
                </a:extLst>
              </a:tr>
            </a:tbl>
          </a:graphicData>
        </a:graphic>
      </p:graphicFrame>
      <p:sp>
        <p:nvSpPr>
          <p:cNvPr id="18" name="Text Box 55"/>
          <p:cNvSpPr txBox="1">
            <a:spLocks noChangeArrowheads="1"/>
          </p:cNvSpPr>
          <p:nvPr/>
        </p:nvSpPr>
        <p:spPr bwMode="auto">
          <a:xfrm>
            <a:off x="3610086" y="4807579"/>
            <a:ext cx="4897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PE" altLang="es-PE" sz="12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Ordenado por el </a:t>
            </a:r>
            <a:r>
              <a:rPr lang="es-PE" altLang="es-PE" sz="12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docID</a:t>
            </a:r>
            <a:r>
              <a:rPr lang="es-PE" altLang="es-PE" sz="12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 (más adelante veremos por qué).</a:t>
            </a:r>
            <a:endParaRPr lang="en-US" altLang="es-PE" sz="1200" dirty="0">
              <a:solidFill>
                <a:schemeClr val="bg2">
                  <a:lumMod val="50000"/>
                </a:schemeClr>
              </a:solidFill>
              <a:latin typeface="Lucida Sans" panose="020B0602030504020204" pitchFamily="34" charset="0"/>
              <a:ea typeface="ＭＳ Ｐゴシック" panose="020B0600070205080204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780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996994" y="1889356"/>
            <a:ext cx="6790136" cy="736997"/>
            <a:chOff x="470" y="1768"/>
            <a:chExt cx="5703" cy="619"/>
          </a:xfrm>
        </p:grpSpPr>
        <p:sp>
          <p:nvSpPr>
            <p:cNvPr id="21552" name="AutoShape 13"/>
            <p:cNvSpPr>
              <a:spLocks noChangeArrowheads="1"/>
            </p:cNvSpPr>
            <p:nvPr/>
          </p:nvSpPr>
          <p:spPr bwMode="auto">
            <a:xfrm>
              <a:off x="2259" y="1768"/>
              <a:ext cx="620" cy="236"/>
            </a:xfrm>
            <a:prstGeom prst="flowChartAlternateProcess">
              <a:avLst/>
            </a:prstGeom>
            <a:ln>
              <a:solidFill>
                <a:srgbClr val="100700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050">
                  <a:solidFill>
                    <a:schemeClr val="bg1"/>
                  </a:solidFill>
                </a:rPr>
                <a:t>Tokenizer</a:t>
              </a:r>
            </a:p>
          </p:txBody>
        </p:sp>
        <p:sp>
          <p:nvSpPr>
            <p:cNvPr id="21553" name="AutoShape 17"/>
            <p:cNvSpPr>
              <a:spLocks noChangeArrowheads="1"/>
            </p:cNvSpPr>
            <p:nvPr/>
          </p:nvSpPr>
          <p:spPr bwMode="auto">
            <a:xfrm>
              <a:off x="2496" y="2126"/>
              <a:ext cx="192" cy="2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s-PE" altLang="es-PE" sz="10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554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1159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s-PE" sz="1400" dirty="0">
                  <a:solidFill>
                    <a:schemeClr val="bg2">
                      <a:lumMod val="50000"/>
                    </a:schemeClr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  <a:cs typeface="Arial Unicode MS" pitchFamily="34" charset="-128"/>
                </a:rPr>
                <a:t>Token stream</a:t>
              </a:r>
            </a:p>
          </p:txBody>
        </p:sp>
        <p:sp>
          <p:nvSpPr>
            <p:cNvPr id="21555" name="Rectangle 26"/>
            <p:cNvSpPr>
              <a:spLocks noChangeArrowheads="1"/>
            </p:cNvSpPr>
            <p:nvPr/>
          </p:nvSpPr>
          <p:spPr bwMode="auto">
            <a:xfrm>
              <a:off x="3367" y="2072"/>
              <a:ext cx="645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amigas</a:t>
              </a:r>
              <a:endParaRPr lang="en-US" altLang="es-PE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56" name="Rectangle 27"/>
            <p:cNvSpPr>
              <a:spLocks noChangeArrowheads="1"/>
            </p:cNvSpPr>
            <p:nvPr/>
          </p:nvSpPr>
          <p:spPr bwMode="auto">
            <a:xfrm>
              <a:off x="4209" y="2072"/>
              <a:ext cx="750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romanos</a:t>
              </a:r>
              <a:endParaRPr lang="en-US" altLang="es-PE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57" name="Rectangle 28"/>
            <p:cNvSpPr>
              <a:spLocks noChangeArrowheads="1"/>
            </p:cNvSpPr>
            <p:nvPr/>
          </p:nvSpPr>
          <p:spPr bwMode="auto">
            <a:xfrm>
              <a:off x="5124" y="2072"/>
              <a:ext cx="1049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compatriotas</a:t>
              </a:r>
              <a:endParaRPr lang="en-US" altLang="es-PE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Invertido</a:t>
            </a:r>
            <a:r>
              <a:rPr lang="en-US" dirty="0"/>
              <a:t>: </a:t>
            </a:r>
            <a:r>
              <a:rPr lang="en-US" b="0" dirty="0" err="1"/>
              <a:t>construcción</a:t>
            </a:r>
            <a:endParaRPr lang="en-US" altLang="es-PE" b="0" dirty="0">
              <a:ea typeface="ＭＳ Ｐゴシック" panose="020B0600070205080204" pitchFamily="34" charset="-128"/>
            </a:endParaRPr>
          </a:p>
        </p:txBody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1008900" y="2829951"/>
            <a:ext cx="6785966" cy="782241"/>
            <a:chOff x="480" y="2558"/>
            <a:chExt cx="5135" cy="657"/>
          </a:xfrm>
        </p:grpSpPr>
        <p:sp>
          <p:nvSpPr>
            <p:cNvPr id="21546" name="AutoShape 14"/>
            <p:cNvSpPr>
              <a:spLocks noChangeArrowheads="1"/>
            </p:cNvSpPr>
            <p:nvPr/>
          </p:nvSpPr>
          <p:spPr bwMode="auto">
            <a:xfrm>
              <a:off x="1680" y="2558"/>
              <a:ext cx="1284" cy="236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050" dirty="0" err="1">
                  <a:solidFill>
                    <a:schemeClr val="bg1"/>
                  </a:solidFill>
                </a:rPr>
                <a:t>Módulos</a:t>
              </a:r>
              <a:r>
                <a:rPr lang="en-US" altLang="es-PE" sz="1050" dirty="0">
                  <a:solidFill>
                    <a:schemeClr val="bg1"/>
                  </a:solidFill>
                </a:rPr>
                <a:t> </a:t>
              </a:r>
              <a:r>
                <a:rPr lang="en-US" altLang="es-PE" sz="1050" dirty="0" err="1">
                  <a:solidFill>
                    <a:schemeClr val="bg1"/>
                  </a:solidFill>
                </a:rPr>
                <a:t>lingüísticos</a:t>
              </a:r>
              <a:endParaRPr lang="en-US" altLang="es-PE" sz="1050" dirty="0">
                <a:solidFill>
                  <a:schemeClr val="bg1"/>
                </a:solidFill>
              </a:endParaRPr>
            </a:p>
          </p:txBody>
        </p:sp>
        <p:sp>
          <p:nvSpPr>
            <p:cNvPr id="21547" name="AutoShape 18"/>
            <p:cNvSpPr>
              <a:spLocks noChangeArrowheads="1"/>
            </p:cNvSpPr>
            <p:nvPr/>
          </p:nvSpPr>
          <p:spPr bwMode="auto">
            <a:xfrm>
              <a:off x="2234" y="2960"/>
              <a:ext cx="192" cy="255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s-PE" altLang="es-PE" sz="10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548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466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s-PE" sz="1400" dirty="0">
                  <a:solidFill>
                    <a:schemeClr val="bg2">
                      <a:lumMod val="50000"/>
                    </a:schemeClr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  <a:cs typeface="Arial Unicode MS" pitchFamily="34" charset="-128"/>
                </a:rPr>
                <a:t>Tokens </a:t>
              </a:r>
              <a:r>
                <a:rPr lang="en-US" altLang="es-PE" sz="1400" dirty="0" err="1">
                  <a:solidFill>
                    <a:schemeClr val="bg2">
                      <a:lumMod val="50000"/>
                    </a:schemeClr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  <a:cs typeface="Arial Unicode MS" pitchFamily="34" charset="-128"/>
                </a:rPr>
                <a:t>modificados</a:t>
              </a:r>
              <a:endParaRPr lang="en-US" altLang="es-PE" sz="14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endParaRPr>
            </a:p>
          </p:txBody>
        </p:sp>
        <p:sp>
          <p:nvSpPr>
            <p:cNvPr id="21549" name="Rectangle 29"/>
            <p:cNvSpPr>
              <a:spLocks noChangeArrowheads="1"/>
            </p:cNvSpPr>
            <p:nvPr/>
          </p:nvSpPr>
          <p:spPr bwMode="auto">
            <a:xfrm>
              <a:off x="3117" y="2873"/>
              <a:ext cx="529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amigo</a:t>
              </a:r>
            </a:p>
          </p:txBody>
        </p:sp>
        <p:sp>
          <p:nvSpPr>
            <p:cNvPr id="21550" name="Rectangle 30"/>
            <p:cNvSpPr>
              <a:spLocks noChangeArrowheads="1"/>
            </p:cNvSpPr>
            <p:nvPr/>
          </p:nvSpPr>
          <p:spPr bwMode="auto">
            <a:xfrm>
              <a:off x="3852" y="2879"/>
              <a:ext cx="615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romano</a:t>
              </a:r>
              <a:endParaRPr lang="en-US" altLang="es-PE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51" name="Rectangle 31"/>
            <p:cNvSpPr>
              <a:spLocks noChangeArrowheads="1"/>
            </p:cNvSpPr>
            <p:nvPr/>
          </p:nvSpPr>
          <p:spPr bwMode="auto">
            <a:xfrm>
              <a:off x="4730" y="2879"/>
              <a:ext cx="885" cy="2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007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s-PE" sz="1600" dirty="0" err="1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</a:rPr>
                <a:t>compatriota</a:t>
              </a:r>
              <a:endParaRPr lang="en-US" altLang="es-PE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1510" name="AutoShape 16"/>
          <p:cNvSpPr>
            <a:spLocks noChangeArrowheads="1"/>
          </p:cNvSpPr>
          <p:nvPr/>
        </p:nvSpPr>
        <p:spPr bwMode="auto">
          <a:xfrm>
            <a:off x="3409200" y="1490191"/>
            <a:ext cx="228600" cy="303029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s-PE" altLang="es-PE" sz="1050"/>
          </a:p>
        </p:txBody>
      </p:sp>
      <p:sp>
        <p:nvSpPr>
          <p:cNvPr id="21511" name="Text Box 19"/>
          <p:cNvSpPr txBox="1">
            <a:spLocks noChangeArrowheads="1"/>
          </p:cNvSpPr>
          <p:nvPr/>
        </p:nvSpPr>
        <p:spPr bwMode="auto">
          <a:xfrm>
            <a:off x="996994" y="1049965"/>
            <a:ext cx="16054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PE" sz="14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Documentos</a:t>
            </a:r>
            <a:r>
              <a:rPr lang="en-US" altLang="es-PE" sz="14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 a </a:t>
            </a:r>
            <a:r>
              <a:rPr lang="en-US" altLang="es-PE" sz="14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indexar</a:t>
            </a:r>
            <a:endParaRPr lang="en-US" altLang="es-PE" sz="1400" dirty="0">
              <a:solidFill>
                <a:schemeClr val="bg2">
                  <a:lumMod val="50000"/>
                </a:schemeClr>
              </a:solidFill>
              <a:latin typeface="Lucida Sans" panose="020B0602030504020204" pitchFamily="34" charset="0"/>
              <a:ea typeface="ＭＳ Ｐゴシック" panose="020B0600070205080204" pitchFamily="34" charset="-128"/>
              <a:cs typeface="Arial Unicode MS" pitchFamily="34" charset="-128"/>
            </a:endParaRPr>
          </a:p>
        </p:txBody>
      </p:sp>
      <p:sp>
        <p:nvSpPr>
          <p:cNvPr id="21512" name="Rectangle 24"/>
          <p:cNvSpPr>
            <a:spLocks noChangeArrowheads="1"/>
          </p:cNvSpPr>
          <p:nvPr/>
        </p:nvSpPr>
        <p:spPr bwMode="auto">
          <a:xfrm>
            <a:off x="4387442" y="1067766"/>
            <a:ext cx="348215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1007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s-PE" sz="16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amigas</a:t>
            </a:r>
            <a:r>
              <a:rPr lang="en-US" altLang="es-PE" sz="16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, </a:t>
            </a:r>
            <a:r>
              <a:rPr lang="en-US" altLang="es-PE" sz="16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romanos</a:t>
            </a:r>
            <a:r>
              <a:rPr lang="en-US" altLang="es-PE" sz="16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, </a:t>
            </a:r>
            <a:r>
              <a:rPr lang="en-US" altLang="es-PE" sz="1600" dirty="0" err="1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compatriotas</a:t>
            </a:r>
            <a:r>
              <a:rPr lang="en-US" altLang="es-PE" sz="1600" dirty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21516" name="TextBox 56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Sec. 1.2</a:t>
            </a:r>
          </a:p>
        </p:txBody>
      </p:sp>
      <p:grpSp>
        <p:nvGrpSpPr>
          <p:cNvPr id="21517" name="Group 6"/>
          <p:cNvGrpSpPr>
            <a:grpSpLocks/>
          </p:cNvGrpSpPr>
          <p:nvPr/>
        </p:nvGrpSpPr>
        <p:grpSpPr bwMode="auto">
          <a:xfrm>
            <a:off x="2837700" y="984480"/>
            <a:ext cx="1143000" cy="514350"/>
            <a:chOff x="3200400" y="1600200"/>
            <a:chExt cx="1524000" cy="685800"/>
          </a:xfrm>
        </p:grpSpPr>
        <p:pic>
          <p:nvPicPr>
            <p:cNvPr id="2151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674446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9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826846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0" name="Picture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752600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1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1600200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2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752600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3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1600200"/>
              <a:ext cx="381000" cy="45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upo 5"/>
          <p:cNvGrpSpPr/>
          <p:nvPr/>
        </p:nvGrpSpPr>
        <p:grpSpPr>
          <a:xfrm>
            <a:off x="5865290" y="1479146"/>
            <a:ext cx="76200" cy="381000"/>
            <a:chOff x="6274800" y="1638000"/>
            <a:chExt cx="76200" cy="381000"/>
          </a:xfrm>
        </p:grpSpPr>
        <p:sp>
          <p:nvSpPr>
            <p:cNvPr id="58" name="Oval 62"/>
            <p:cNvSpPr>
              <a:spLocks noChangeArrowheads="1"/>
            </p:cNvSpPr>
            <p:nvPr/>
          </p:nvSpPr>
          <p:spPr bwMode="auto">
            <a:xfrm>
              <a:off x="6274800" y="16380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alt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Oval 63"/>
            <p:cNvSpPr>
              <a:spLocks noChangeArrowheads="1"/>
            </p:cNvSpPr>
            <p:nvPr/>
          </p:nvSpPr>
          <p:spPr bwMode="auto">
            <a:xfrm>
              <a:off x="6274800" y="17904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alt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Oval 64"/>
            <p:cNvSpPr>
              <a:spLocks noChangeArrowheads="1"/>
            </p:cNvSpPr>
            <p:nvPr/>
          </p:nvSpPr>
          <p:spPr bwMode="auto">
            <a:xfrm>
              <a:off x="6274800" y="1942800"/>
              <a:ext cx="76200" cy="76200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alt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996994" y="3718397"/>
            <a:ext cx="6418378" cy="1195388"/>
            <a:chOff x="996994" y="3718397"/>
            <a:chExt cx="6418378" cy="1195388"/>
          </a:xfrm>
        </p:grpSpPr>
        <p:sp>
          <p:nvSpPr>
            <p:cNvPr id="65" name="Flecha a la derecha con bandas 64"/>
            <p:cNvSpPr/>
            <p:nvPr/>
          </p:nvSpPr>
          <p:spPr>
            <a:xfrm>
              <a:off x="5299218" y="3776037"/>
              <a:ext cx="482400" cy="277818"/>
            </a:xfrm>
            <a:prstGeom prst="stripedRightArrow">
              <a:avLst/>
            </a:prstGeom>
            <a:noFill/>
            <a:ln w="9525">
              <a:solidFill>
                <a:srgbClr val="10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600"/>
            </a:p>
          </p:txBody>
        </p:sp>
        <p:sp>
          <p:nvSpPr>
            <p:cNvPr id="66" name="Flecha a la derecha con bandas 65"/>
            <p:cNvSpPr/>
            <p:nvPr/>
          </p:nvSpPr>
          <p:spPr>
            <a:xfrm>
              <a:off x="5299218" y="4192996"/>
              <a:ext cx="482400" cy="277818"/>
            </a:xfrm>
            <a:prstGeom prst="stripedRightArrow">
              <a:avLst/>
            </a:prstGeom>
            <a:noFill/>
            <a:ln w="9525">
              <a:solidFill>
                <a:srgbClr val="10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600"/>
            </a:p>
          </p:txBody>
        </p:sp>
        <p:sp>
          <p:nvSpPr>
            <p:cNvPr id="67" name="Flecha a la derecha con bandas 66"/>
            <p:cNvSpPr/>
            <p:nvPr/>
          </p:nvSpPr>
          <p:spPr>
            <a:xfrm>
              <a:off x="5304394" y="4569408"/>
              <a:ext cx="482400" cy="277818"/>
            </a:xfrm>
            <a:prstGeom prst="stripedRightArrow">
              <a:avLst/>
            </a:prstGeom>
            <a:noFill/>
            <a:ln w="9525">
              <a:solidFill>
                <a:srgbClr val="100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600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996994" y="3718397"/>
              <a:ext cx="6418378" cy="1195388"/>
              <a:chOff x="996994" y="3718397"/>
              <a:chExt cx="6418378" cy="1195388"/>
            </a:xfrm>
          </p:grpSpPr>
          <p:grpSp>
            <p:nvGrpSpPr>
              <p:cNvPr id="4" name="Group 72"/>
              <p:cNvGrpSpPr>
                <a:grpSpLocks/>
              </p:cNvGrpSpPr>
              <p:nvPr/>
            </p:nvGrpSpPr>
            <p:grpSpPr bwMode="auto">
              <a:xfrm>
                <a:off x="996994" y="3718397"/>
                <a:ext cx="6236010" cy="1195388"/>
                <a:chOff x="480" y="3258"/>
                <a:chExt cx="5272" cy="1004"/>
              </a:xfrm>
            </p:grpSpPr>
            <p:sp>
              <p:nvSpPr>
                <p:cNvPr id="21524" name="AutoShape 15"/>
                <p:cNvSpPr>
                  <a:spLocks noChangeArrowheads="1"/>
                </p:cNvSpPr>
                <p:nvPr/>
              </p:nvSpPr>
              <p:spPr bwMode="auto">
                <a:xfrm>
                  <a:off x="2259" y="3298"/>
                  <a:ext cx="640" cy="236"/>
                </a:xfrm>
                <a:prstGeom prst="flowChartAlternateProcess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r>
                    <a:rPr lang="en-US" altLang="es-PE" sz="1050" dirty="0" err="1">
                      <a:solidFill>
                        <a:schemeClr val="bg1"/>
                      </a:solidFill>
                    </a:rPr>
                    <a:t>Indexador</a:t>
                  </a:r>
                  <a:endParaRPr lang="en-US" altLang="es-PE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525" name="AutoShape 22"/>
                <p:cNvSpPr>
                  <a:spLocks noChangeArrowheads="1"/>
                </p:cNvSpPr>
                <p:nvPr/>
              </p:nvSpPr>
              <p:spPr bwMode="auto">
                <a:xfrm>
                  <a:off x="2430" y="3622"/>
                  <a:ext cx="310" cy="253"/>
                </a:xfrm>
                <a:prstGeom prst="downArrow">
                  <a:avLst>
                    <a:gd name="adj1" fmla="val 50000"/>
                    <a:gd name="adj2" fmla="val 375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s-PE" altLang="es-PE" sz="100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52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80" y="3728"/>
                  <a:ext cx="1293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r>
                    <a:rPr lang="en-US" altLang="es-PE" sz="1400" dirty="0" err="1">
                      <a:solidFill>
                        <a:schemeClr val="bg2">
                          <a:lumMod val="50000"/>
                        </a:schemeClr>
                      </a:solidFill>
                      <a:latin typeface="Lucida Sans" panose="020B0602030504020204" pitchFamily="34" charset="0"/>
                      <a:ea typeface="ＭＳ Ｐゴシック" panose="020B0600070205080204" pitchFamily="34" charset="-128"/>
                      <a:cs typeface="Arial Unicode MS" pitchFamily="34" charset="-128"/>
                    </a:rPr>
                    <a:t>Índice</a:t>
                  </a:r>
                  <a:r>
                    <a:rPr lang="en-US" altLang="es-PE" sz="1400" dirty="0">
                      <a:solidFill>
                        <a:schemeClr val="bg2">
                          <a:lumMod val="50000"/>
                        </a:schemeClr>
                      </a:solidFill>
                      <a:latin typeface="Lucida Sans" panose="020B0602030504020204" pitchFamily="34" charset="0"/>
                      <a:ea typeface="ＭＳ Ｐゴシック" panose="020B0600070205080204" pitchFamily="34" charset="-128"/>
                      <a:cs typeface="Arial Unicode MS" pitchFamily="34" charset="-128"/>
                    </a:rPr>
                    <a:t> </a:t>
                  </a:r>
                  <a:r>
                    <a:rPr lang="en-US" altLang="es-PE" sz="1400" dirty="0" err="1">
                      <a:solidFill>
                        <a:schemeClr val="bg2">
                          <a:lumMod val="50000"/>
                        </a:schemeClr>
                      </a:solidFill>
                      <a:latin typeface="Lucida Sans" panose="020B0602030504020204" pitchFamily="34" charset="0"/>
                      <a:ea typeface="ＭＳ Ｐゴシック" panose="020B0600070205080204" pitchFamily="34" charset="-128"/>
                      <a:cs typeface="Arial Unicode MS" pitchFamily="34" charset="-128"/>
                    </a:rPr>
                    <a:t>invertido</a:t>
                  </a:r>
                  <a:endParaRPr lang="en-US" altLang="es-PE" sz="1400" dirty="0">
                    <a:solidFill>
                      <a:schemeClr val="bg2">
                        <a:lumMod val="50000"/>
                      </a:schemeClr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endParaRPr>
                </a:p>
              </p:txBody>
            </p:sp>
            <p:grpSp>
              <p:nvGrpSpPr>
                <p:cNvPr id="21527" name="Group 71"/>
                <p:cNvGrpSpPr>
                  <a:grpSpLocks/>
                </p:cNvGrpSpPr>
                <p:nvPr/>
              </p:nvGrpSpPr>
              <p:grpSpPr bwMode="auto">
                <a:xfrm>
                  <a:off x="3024" y="3258"/>
                  <a:ext cx="2728" cy="1004"/>
                  <a:chOff x="3024" y="3258"/>
                  <a:chExt cx="2728" cy="1004"/>
                </a:xfrm>
              </p:grpSpPr>
              <p:grpSp>
                <p:nvGrpSpPr>
                  <p:cNvPr id="21528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024" y="3306"/>
                    <a:ext cx="1017" cy="956"/>
                    <a:chOff x="528" y="2634"/>
                    <a:chExt cx="1017" cy="956"/>
                  </a:xfrm>
                </p:grpSpPr>
                <p:sp>
                  <p:nvSpPr>
                    <p:cNvPr id="21540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8" y="2634"/>
                      <a:ext cx="601" cy="28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1007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r>
                        <a:rPr lang="en-US" altLang="es-PE" sz="1600" b="1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amigo</a:t>
                      </a:r>
                      <a:endParaRPr lang="en-US" altLang="es-PE" sz="1600" b="1" i="1" dirty="0">
                        <a:solidFill>
                          <a:schemeClr val="bg2">
                            <a:lumMod val="50000"/>
                          </a:schemeClr>
                        </a:solidFill>
                        <a:ea typeface="Arial Unicode MS" pitchFamily="34" charset="-128"/>
                      </a:endParaRPr>
                    </a:p>
                  </p:txBody>
                </p:sp>
                <p:sp>
                  <p:nvSpPr>
                    <p:cNvPr id="21541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8" y="2970"/>
                      <a:ext cx="716" cy="28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1007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r>
                        <a:rPr lang="en-US" altLang="es-PE" sz="1600" b="1" i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romano</a:t>
                      </a:r>
                      <a:endParaRPr lang="en-US" altLang="es-PE" sz="1600" b="1" i="1" dirty="0">
                        <a:solidFill>
                          <a:schemeClr val="bg2">
                            <a:lumMod val="50000"/>
                          </a:schemeClr>
                        </a:solidFill>
                        <a:ea typeface="Arial Unicode MS" pitchFamily="34" charset="-128"/>
                      </a:endParaRPr>
                    </a:p>
                  </p:txBody>
                </p:sp>
                <p:sp>
                  <p:nvSpPr>
                    <p:cNvPr id="21542" name="Text Box 3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8" y="3306"/>
                      <a:ext cx="1017" cy="28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1007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r>
                        <a:rPr lang="en-US" altLang="es-PE" sz="1600" b="1" i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</a:rPr>
                        <a:t>compatriota</a:t>
                      </a:r>
                      <a:endParaRPr lang="en-US" altLang="es-PE" sz="1600" b="1" i="1" dirty="0">
                        <a:solidFill>
                          <a:schemeClr val="bg2">
                            <a:lumMod val="50000"/>
                          </a:schemeClr>
                        </a:solidFill>
                        <a:ea typeface="Arial Unicode MS" pitchFamily="34" charset="-128"/>
                      </a:endParaRPr>
                    </a:p>
                  </p:txBody>
                </p:sp>
              </p:grpSp>
              <p:sp>
                <p:nvSpPr>
                  <p:cNvPr id="21529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91" y="3258"/>
                    <a:ext cx="297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21530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1" y="3258"/>
                    <a:ext cx="266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4</a:t>
                    </a:r>
                  </a:p>
                </p:txBody>
              </p:sp>
              <p:sp>
                <p:nvSpPr>
                  <p:cNvPr id="21531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04" y="3594"/>
                    <a:ext cx="266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2</a:t>
                    </a:r>
                  </a:p>
                </p:txBody>
              </p:sp>
              <p:sp>
                <p:nvSpPr>
                  <p:cNvPr id="21532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91" y="3936"/>
                    <a:ext cx="400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13</a:t>
                    </a:r>
                  </a:p>
                </p:txBody>
              </p:sp>
              <p:sp>
                <p:nvSpPr>
                  <p:cNvPr id="2153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6" y="3930"/>
                    <a:ext cx="376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16</a:t>
                    </a:r>
                  </a:p>
                </p:txBody>
              </p:sp>
              <p:cxnSp>
                <p:nvCxnSpPr>
                  <p:cNvPr id="21534" name="AutoShape 44"/>
                  <p:cNvCxnSpPr>
                    <a:cxnSpLocks noChangeShapeType="1"/>
                    <a:stCxn id="21529" idx="3"/>
                    <a:endCxn id="21530" idx="1"/>
                  </p:cNvCxnSpPr>
                  <p:nvPr/>
                </p:nvCxnSpPr>
                <p:spPr bwMode="auto">
                  <a:xfrm>
                    <a:off x="5088" y="3400"/>
                    <a:ext cx="203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535" name="AutoShape 45"/>
                  <p:cNvCxnSpPr>
                    <a:cxnSpLocks noChangeShapeType="1"/>
                    <a:stCxn id="21530" idx="3"/>
                  </p:cNvCxnSpPr>
                  <p:nvPr/>
                </p:nvCxnSpPr>
                <p:spPr bwMode="auto">
                  <a:xfrm>
                    <a:off x="5557" y="3400"/>
                    <a:ext cx="169" cy="5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1536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91" y="3594"/>
                    <a:ext cx="321" cy="284"/>
                  </a:xfrm>
                  <a:prstGeom prst="rect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r>
                      <a:rPr lang="en-US" altLang="es-PE" sz="1600">
                        <a:solidFill>
                          <a:schemeClr val="bg2">
                            <a:lumMod val="50000"/>
                          </a:schemeClr>
                        </a:solidFill>
                        <a:latin typeface="Lucida Sans" panose="020B0602030504020204" pitchFamily="34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a:t>1</a:t>
                    </a:r>
                  </a:p>
                </p:txBody>
              </p:sp>
              <p:cxnSp>
                <p:nvCxnSpPr>
                  <p:cNvPr id="21537" name="AutoShape 47"/>
                  <p:cNvCxnSpPr>
                    <a:cxnSpLocks noChangeShapeType="1"/>
                    <a:stCxn id="21536" idx="3"/>
                    <a:endCxn id="21531" idx="1"/>
                  </p:cNvCxnSpPr>
                  <p:nvPr/>
                </p:nvCxnSpPr>
                <p:spPr bwMode="auto">
                  <a:xfrm>
                    <a:off x="5112" y="3736"/>
                    <a:ext cx="19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538" name="AutoShape 48"/>
                  <p:cNvCxnSpPr>
                    <a:cxnSpLocks noChangeShapeType="1"/>
                    <a:stCxn id="21531" idx="3"/>
                  </p:cNvCxnSpPr>
                  <p:nvPr/>
                </p:nvCxnSpPr>
                <p:spPr bwMode="auto">
                  <a:xfrm>
                    <a:off x="5570" y="3736"/>
                    <a:ext cx="156" cy="5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1539" name="AutoShape 49"/>
                  <p:cNvCxnSpPr>
                    <a:cxnSpLocks noChangeShapeType="1"/>
                    <a:stCxn id="21532" idx="3"/>
                    <a:endCxn id="21533" idx="1"/>
                  </p:cNvCxnSpPr>
                  <p:nvPr/>
                </p:nvCxnSpPr>
                <p:spPr bwMode="auto">
                  <a:xfrm flipV="1">
                    <a:off x="5191" y="4072"/>
                    <a:ext cx="185" cy="6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100700"/>
                    </a:solidFill>
                    <a:miter lim="800000"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cxnSp>
            <p:nvCxnSpPr>
              <p:cNvPr id="68" name="AutoShape 48"/>
              <p:cNvCxnSpPr>
                <a:cxnSpLocks noChangeShapeType="1"/>
              </p:cNvCxnSpPr>
              <p:nvPr/>
            </p:nvCxnSpPr>
            <p:spPr bwMode="auto">
              <a:xfrm>
                <a:off x="7202250" y="4708316"/>
                <a:ext cx="213122" cy="0"/>
              </a:xfrm>
              <a:prstGeom prst="straightConnector1">
                <a:avLst/>
              </a:prstGeom>
              <a:noFill/>
              <a:ln w="9525">
                <a:solidFill>
                  <a:srgbClr val="1007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49012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itchFamily="34" charset="-128"/>
              </a:rPr>
              <a:t>t</a:t>
            </a:r>
            <a:r>
              <a:rPr lang="en-US" b="0" dirty="0" err="1">
                <a:ea typeface="ＭＳ Ｐゴシック" pitchFamily="34" charset="-128"/>
              </a:rPr>
              <a:t>okenización</a:t>
            </a:r>
            <a:endParaRPr lang="en-US" altLang="es-PE" dirty="0"/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11625" y="647237"/>
            <a:ext cx="7608882" cy="4188780"/>
          </a:xfrm>
        </p:spPr>
        <p:txBody>
          <a:bodyPr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s-PE" altLang="es-PE" b="1" dirty="0"/>
              <a:t>Etapas iniciales del procesamiento de texto</a:t>
            </a:r>
            <a:endParaRPr lang="en-US" b="1" dirty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dirty="0" err="1">
                <a:sym typeface="Symbol" charset="2"/>
              </a:rPr>
              <a:t>Tokenización</a:t>
            </a:r>
            <a:endParaRPr lang="en-US" sz="2000" dirty="0">
              <a:sym typeface="Symbol" charset="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/>
              <a:buChar char="–"/>
              <a:defRPr/>
            </a:pPr>
            <a:r>
              <a:rPr lang="es-PE" dirty="0">
                <a:sym typeface="Symbol" charset="2"/>
              </a:rPr>
              <a:t>Cortar la secuencia de caracteres del texto en </a:t>
            </a:r>
            <a:r>
              <a:rPr lang="es-PE" dirty="0" err="1">
                <a:sym typeface="Symbol" charset="2"/>
              </a:rPr>
              <a:t>tokens</a:t>
            </a:r>
            <a:r>
              <a:rPr lang="es-PE" dirty="0">
                <a:sym typeface="Symbol" charset="2"/>
              </a:rPr>
              <a:t> de palabras.</a:t>
            </a:r>
            <a:endParaRPr lang="en-US" dirty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dirty="0" err="1">
                <a:sym typeface="Symbol" charset="2"/>
              </a:rPr>
              <a:t>Normalización</a:t>
            </a:r>
            <a:endParaRPr lang="en-US" dirty="0">
              <a:sym typeface="Symbol" charset="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/>
              <a:buChar char="–"/>
              <a:defRPr/>
            </a:pPr>
            <a:r>
              <a:rPr lang="es-PE" dirty="0">
                <a:sym typeface="Symbol" charset="2"/>
              </a:rPr>
              <a:t>Mapear el texto y los términos de consulta a la misma forma.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defRPr/>
            </a:pPr>
            <a:r>
              <a:rPr lang="es-PE" dirty="0">
                <a:sym typeface="Symbol" charset="2"/>
              </a:rPr>
              <a:t>¿Quieres que </a:t>
            </a:r>
            <a:r>
              <a:rPr lang="en-US" b="1" i="1" dirty="0">
                <a:sym typeface="Symbol" charset="2"/>
              </a:rPr>
              <a:t>O.N.U.</a:t>
            </a:r>
            <a:r>
              <a:rPr lang="en-US" dirty="0">
                <a:sym typeface="Symbol" charset="2"/>
              </a:rPr>
              <a:t> y </a:t>
            </a:r>
            <a:r>
              <a:rPr lang="en-US" b="1" i="1" dirty="0">
                <a:sym typeface="Symbol" charset="2"/>
              </a:rPr>
              <a:t>ONU </a:t>
            </a:r>
            <a:r>
              <a:rPr lang="en-US" dirty="0" err="1">
                <a:sym typeface="Symbol" charset="2"/>
              </a:rPr>
              <a:t>coincidan</a:t>
            </a:r>
            <a:r>
              <a:rPr lang="en-US" dirty="0">
                <a:sym typeface="Symbol" charset="2"/>
              </a:rPr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dirty="0" err="1">
                <a:sym typeface="Symbol" charset="2"/>
              </a:rPr>
              <a:t>Reducción</a:t>
            </a:r>
            <a:r>
              <a:rPr lang="en-US" dirty="0">
                <a:sym typeface="Symbol" charset="2"/>
              </a:rPr>
              <a:t> (stemming)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/>
              <a:buChar char="–"/>
              <a:defRPr/>
            </a:pPr>
            <a:r>
              <a:rPr lang="en-US" dirty="0" err="1">
                <a:sym typeface="Symbol" charset="2"/>
              </a:rPr>
              <a:t>Podemos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hacer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coincidar</a:t>
            </a:r>
            <a:r>
              <a:rPr lang="en-US" dirty="0">
                <a:sym typeface="Symbol" charset="2"/>
              </a:rPr>
              <a:t> palabras de la </a:t>
            </a:r>
            <a:r>
              <a:rPr lang="en-US" dirty="0" err="1">
                <a:sym typeface="Symbol" charset="2"/>
              </a:rPr>
              <a:t>misma</a:t>
            </a:r>
            <a:r>
              <a:rPr lang="en-US" dirty="0">
                <a:sym typeface="Symbol" charset="2"/>
              </a:rPr>
              <a:t> </a:t>
            </a:r>
            <a:r>
              <a:rPr lang="en-US" dirty="0" err="1">
                <a:sym typeface="Symbol" charset="2"/>
              </a:rPr>
              <a:t>raíz</a:t>
            </a:r>
            <a:r>
              <a:rPr lang="en-US" dirty="0">
                <a:sym typeface="Symbol" charset="2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b="1" i="1" dirty="0" err="1">
                <a:sym typeface="Symbol" charset="2"/>
              </a:rPr>
              <a:t>autorizar</a:t>
            </a:r>
            <a:r>
              <a:rPr lang="en-US" dirty="0">
                <a:sym typeface="Symbol" charset="2"/>
              </a:rPr>
              <a:t>,</a:t>
            </a:r>
            <a:r>
              <a:rPr lang="en-US" b="1" i="1" dirty="0">
                <a:sym typeface="Symbol" charset="2"/>
              </a:rPr>
              <a:t> </a:t>
            </a:r>
            <a:r>
              <a:rPr lang="en-US" b="1" i="1" dirty="0" err="1">
                <a:sym typeface="Symbol" charset="2"/>
              </a:rPr>
              <a:t>autorización</a:t>
            </a:r>
            <a:endParaRPr lang="en-US" b="1" i="1" dirty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dirty="0">
                <a:sym typeface="Symbol" charset="2"/>
              </a:rPr>
              <a:t>Stop words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/>
              <a:buChar char="–"/>
              <a:defRPr/>
            </a:pPr>
            <a:r>
              <a:rPr lang="es-PE" dirty="0">
                <a:sym typeface="Symbol" charset="2"/>
              </a:rPr>
              <a:t>Podemos omitir palabras muy comunes </a:t>
            </a:r>
            <a:r>
              <a:rPr lang="en-US" dirty="0">
                <a:sym typeface="Symbol" charset="2"/>
              </a:rPr>
              <a:t>(o no).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b="1" i="1" dirty="0">
                <a:sym typeface="Symbol" charset="2"/>
              </a:rPr>
              <a:t>de, el, </a:t>
            </a:r>
            <a:r>
              <a:rPr lang="en-US" b="1" i="1" dirty="0" err="1">
                <a:sym typeface="Symbol" charset="2"/>
              </a:rPr>
              <a:t>los</a:t>
            </a:r>
            <a:r>
              <a:rPr lang="en-US" b="1" i="1" dirty="0">
                <a:sym typeface="Symbol" charset="2"/>
              </a:rPr>
              <a:t>, </a:t>
            </a:r>
            <a:r>
              <a:rPr lang="en-US" b="1" i="1" dirty="0" err="1">
                <a:sym typeface="Symbol" charset="2"/>
              </a:rPr>
              <a:t>uno</a:t>
            </a:r>
            <a:r>
              <a:rPr lang="en-US" b="1" i="1" dirty="0">
                <a:sym typeface="Symbol" charset="2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2735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0" dirty="0" err="1">
                <a:ea typeface="ＭＳ Ｐゴシック" pitchFamily="34" charset="-128"/>
              </a:rPr>
              <a:t>tokenización</a:t>
            </a:r>
            <a:r>
              <a:rPr lang="en-US" dirty="0">
                <a:ea typeface="ＭＳ Ｐゴシック" pitchFamily="34" charset="-128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Ensamblar</a:t>
            </a:r>
            <a:r>
              <a:rPr lang="en-US" dirty="0"/>
              <a:t> la </a:t>
            </a:r>
            <a:r>
              <a:rPr lang="en-US" dirty="0" err="1"/>
              <a:t>secuencia</a:t>
            </a:r>
            <a:r>
              <a:rPr lang="en-US" dirty="0"/>
              <a:t> de pares </a:t>
            </a:r>
            <a:r>
              <a:rPr lang="en-US" dirty="0">
                <a:sym typeface="Symbol"/>
              </a:rPr>
              <a:t>token, </a:t>
            </a:r>
            <a:r>
              <a:rPr lang="en-US" dirty="0" err="1">
                <a:sym typeface="Symbol"/>
              </a:rPr>
              <a:t>docID</a:t>
            </a:r>
            <a:r>
              <a:rPr lang="en-US" dirty="0">
                <a:sym typeface="Symbol"/>
              </a:rPr>
              <a:t>.</a:t>
            </a:r>
          </a:p>
          <a:p>
            <a:pPr lvl="1"/>
            <a:r>
              <a:rPr lang="en-US" dirty="0" err="1">
                <a:sym typeface="Symbol"/>
              </a:rPr>
              <a:t>Asuma</a:t>
            </a:r>
            <a:r>
              <a:rPr lang="en-US" dirty="0">
                <a:sym typeface="Symbol"/>
              </a:rPr>
              <a:t> que el </a:t>
            </a:r>
            <a:r>
              <a:rPr lang="en-US" dirty="0" err="1">
                <a:sym typeface="Symbol"/>
              </a:rPr>
              <a:t>texto</a:t>
            </a:r>
            <a:r>
              <a:rPr lang="en-US" dirty="0">
                <a:sym typeface="Symbol"/>
              </a:rPr>
              <a:t> ha </a:t>
            </a:r>
            <a:r>
              <a:rPr lang="en-US" dirty="0" err="1">
                <a:sym typeface="Symbol"/>
              </a:rPr>
              <a:t>sido</a:t>
            </a:r>
            <a:r>
              <a:rPr lang="en-US" dirty="0">
                <a:sym typeface="Symbol"/>
              </a:rPr>
              <a:t> </a:t>
            </a:r>
            <a:r>
              <a:rPr lang="en-US" dirty="0" err="1">
                <a:sym typeface="Symbol"/>
              </a:rPr>
              <a:t>tokenizado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1A0E6970-1C99-4DD0-88C0-8E21A05EF64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upo 4"/>
          <p:cNvGrpSpPr/>
          <p:nvPr/>
        </p:nvGrpSpPr>
        <p:grpSpPr>
          <a:xfrm>
            <a:off x="2883450" y="2125602"/>
            <a:ext cx="1600200" cy="1257300"/>
            <a:chOff x="3257550" y="2228850"/>
            <a:chExt cx="1600200" cy="12573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257550" y="2514600"/>
              <a:ext cx="1600200" cy="97155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I did enact Julius</a:t>
              </a:r>
            </a:p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Caesar I was killed </a:t>
              </a:r>
            </a:p>
            <a:p>
              <a:pPr eaLnBrk="1" hangingPunct="1"/>
              <a:r>
                <a:rPr lang="en-US" sz="1200" dirty="0" err="1">
                  <a:latin typeface="Open Sans Light"/>
                  <a:cs typeface="Open Sans Light"/>
                </a:rPr>
                <a:t>i</a:t>
              </a:r>
              <a:r>
                <a:rPr lang="en-US" sz="1200" dirty="0">
                  <a:latin typeface="Open Sans Light"/>
                  <a:cs typeface="Open Sans Light"/>
                </a:rPr>
                <a:t>' the Capitol; </a:t>
              </a:r>
            </a:p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Brutus killed me.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257550" y="2228850"/>
              <a:ext cx="683200" cy="3231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500" dirty="0">
                  <a:latin typeface="Open Sans Light"/>
                  <a:cs typeface="Open Sans Light"/>
                </a:rPr>
                <a:t>Doc 1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883450" y="3440052"/>
            <a:ext cx="1600200" cy="1200150"/>
            <a:chOff x="3257550" y="3543300"/>
            <a:chExt cx="1600200" cy="120015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257550" y="3829050"/>
              <a:ext cx="1600200" cy="9144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So let it be with</a:t>
              </a:r>
            </a:p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Caesar. The noble</a:t>
              </a:r>
            </a:p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Brutus hath told you</a:t>
              </a:r>
            </a:p>
            <a:p>
              <a:pPr eaLnBrk="1" hangingPunct="1"/>
              <a:r>
                <a:rPr lang="en-US" sz="1200" dirty="0">
                  <a:latin typeface="Open Sans Light"/>
                  <a:cs typeface="Open Sans Light"/>
                </a:rPr>
                <a:t>Caesar was ambitious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3257550" y="3543300"/>
              <a:ext cx="683200" cy="32316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500">
                  <a:latin typeface="Open Sans Light"/>
                  <a:cs typeface="Open Sans Light"/>
                </a:rPr>
                <a:t>Doc 2</a:t>
              </a:r>
            </a:p>
          </p:txBody>
        </p:sp>
      </p:grpSp>
      <p:graphicFrame>
        <p:nvGraphicFramePr>
          <p:cNvPr id="153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344506"/>
              </p:ext>
            </p:extLst>
          </p:nvPr>
        </p:nvGraphicFramePr>
        <p:xfrm>
          <a:off x="6163270" y="1236027"/>
          <a:ext cx="989410" cy="36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3" imgW="2717460" imgH="10158730" progId="Excel.Sheet.8">
                  <p:embed/>
                </p:oleObj>
              </mc:Choice>
              <mc:Fallback>
                <p:oleObj name="Worksheet" r:id="rId3" imgW="2717460" imgH="10158730" progId="Excel.Sheet.8">
                  <p:embed/>
                  <p:pic>
                    <p:nvPicPr>
                      <p:cNvPr id="153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270" y="1236027"/>
                        <a:ext cx="989410" cy="369689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797900" y="3355002"/>
            <a:ext cx="1028700" cy="0"/>
          </a:xfrm>
          <a:prstGeom prst="line">
            <a:avLst/>
          </a:prstGeom>
          <a:ln>
            <a:solidFill>
              <a:srgbClr val="100700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1050"/>
          </a:p>
        </p:txBody>
      </p:sp>
      <p:sp>
        <p:nvSpPr>
          <p:cNvPr id="13" name="Rectangle 12"/>
          <p:cNvSpPr/>
          <p:nvPr/>
        </p:nvSpPr>
        <p:spPr>
          <a:xfrm>
            <a:off x="6163270" y="1791450"/>
            <a:ext cx="971550" cy="1143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/>
          <p:cNvSpPr/>
          <p:nvPr/>
        </p:nvSpPr>
        <p:spPr>
          <a:xfrm>
            <a:off x="6181130" y="3440052"/>
            <a:ext cx="971550" cy="1143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3"/>
          <p:cNvSpPr/>
          <p:nvPr/>
        </p:nvSpPr>
        <p:spPr>
          <a:xfrm>
            <a:off x="6163270" y="4247652"/>
            <a:ext cx="971550" cy="11430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82799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0" dirty="0" err="1">
                <a:ea typeface="ＭＳ Ｐゴシック" pitchFamily="34" charset="-128"/>
              </a:rPr>
              <a:t>ordenar</a:t>
            </a:r>
            <a:r>
              <a:rPr lang="en-US" dirty="0">
                <a:ea typeface="ＭＳ Ｐゴシック" pitchFamily="34" charset="-128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3007500" cy="3719019"/>
          </a:xfrm>
        </p:spPr>
        <p:txBody>
          <a:bodyPr/>
          <a:lstStyle/>
          <a:p>
            <a:r>
              <a:rPr lang="en-US" dirty="0" err="1"/>
              <a:t>Ordenar</a:t>
            </a:r>
            <a:r>
              <a:rPr lang="en-US" dirty="0"/>
              <a:t> el </a:t>
            </a:r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terminos</a:t>
            </a:r>
            <a:r>
              <a:rPr lang="en-US" dirty="0"/>
              <a:t> y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>
                <a:sym typeface="Symbol"/>
              </a:rPr>
              <a:t>docID</a:t>
            </a:r>
            <a:r>
              <a:rPr lang="en-US" dirty="0">
                <a:sym typeface="Symbol"/>
              </a:rPr>
              <a:t>.</a:t>
            </a:r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435741"/>
              </p:ext>
            </p:extLst>
          </p:nvPr>
        </p:nvGraphicFramePr>
        <p:xfrm>
          <a:off x="6547786" y="587598"/>
          <a:ext cx="1095631" cy="442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3" imgW="2717460" imgH="10844444" progId="Excel.Sheet.8">
                  <p:embed/>
                </p:oleObj>
              </mc:Choice>
              <mc:Fallback>
                <p:oleObj name="Worksheet" r:id="rId3" imgW="2717460" imgH="10844444" progId="Excel.Sheet.8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7786" y="587598"/>
                        <a:ext cx="1095631" cy="44296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23215"/>
              </p:ext>
            </p:extLst>
          </p:nvPr>
        </p:nvGraphicFramePr>
        <p:xfrm>
          <a:off x="4368150" y="591600"/>
          <a:ext cx="1187562" cy="442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5" imgW="2717460" imgH="10082540" progId="Excel.Sheet.8">
                  <p:embed/>
                </p:oleObj>
              </mc:Choice>
              <mc:Fallback>
                <p:oleObj name="Worksheet" r:id="rId5" imgW="2717460" imgH="10082540" progId="Excel.Sheet.8">
                  <p:embed/>
                  <p:pic>
                    <p:nvPicPr>
                      <p:cNvPr id="16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150" y="591600"/>
                        <a:ext cx="1187562" cy="44296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5663637" y="2274955"/>
            <a:ext cx="769665" cy="0"/>
          </a:xfrm>
          <a:prstGeom prst="line">
            <a:avLst/>
          </a:prstGeom>
          <a:noFill/>
          <a:ln w="76200">
            <a:solidFill>
              <a:srgbClr val="1007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8"/>
          <p:cNvSpPr/>
          <p:nvPr/>
        </p:nvSpPr>
        <p:spPr>
          <a:xfrm>
            <a:off x="4336425" y="1235146"/>
            <a:ext cx="1327212" cy="14056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/>
          <p:cNvSpPr/>
          <p:nvPr/>
        </p:nvSpPr>
        <p:spPr>
          <a:xfrm>
            <a:off x="4298325" y="3247225"/>
            <a:ext cx="1327212" cy="14056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/>
          <p:cNvSpPr/>
          <p:nvPr/>
        </p:nvSpPr>
        <p:spPr>
          <a:xfrm>
            <a:off x="6486001" y="1371707"/>
            <a:ext cx="1219200" cy="43056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/>
          <p:cNvSpPr/>
          <p:nvPr/>
        </p:nvSpPr>
        <p:spPr>
          <a:xfrm>
            <a:off x="4336425" y="4213225"/>
            <a:ext cx="1327212" cy="14056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933638" y="2410787"/>
            <a:ext cx="1763623" cy="597456"/>
          </a:xfrm>
          <a:prstGeom prst="upArrowCallout">
            <a:avLst>
              <a:gd name="adj1" fmla="val 105218"/>
              <a:gd name="adj2" fmla="val 105235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s-PE" sz="2000" b="1" dirty="0">
                <a:solidFill>
                  <a:srgbClr val="100700"/>
                </a:solidFill>
              </a:rPr>
              <a:t>Core del </a:t>
            </a:r>
            <a:r>
              <a:rPr lang="en-US" altLang="es-PE" sz="2000" b="1" dirty="0" err="1">
                <a:solidFill>
                  <a:srgbClr val="100700"/>
                </a:solidFill>
              </a:rPr>
              <a:t>índice</a:t>
            </a:r>
            <a:endParaRPr lang="en-US" altLang="es-PE" sz="2000" b="1" dirty="0">
              <a:solidFill>
                <a:srgbClr val="100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5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dirty="0">
                <a:ea typeface="ＭＳ Ｐゴシック" charset="0"/>
                <a:cs typeface="ＭＳ Ｐゴシック" charset="0"/>
              </a:rPr>
              <a:t>:  </a:t>
            </a:r>
            <a:r>
              <a:rPr lang="en-US" b="0" dirty="0" err="1">
                <a:ea typeface="ＭＳ Ｐゴシック" charset="0"/>
                <a:cs typeface="ＭＳ Ｐゴシック" charset="0"/>
              </a:rPr>
              <a:t>diccionario</a:t>
            </a:r>
            <a:r>
              <a:rPr lang="en-US" b="0" dirty="0">
                <a:ea typeface="ＭＳ Ｐゴシック" charset="0"/>
                <a:cs typeface="ＭＳ Ｐゴシック" charset="0"/>
              </a:rPr>
              <a:t> y </a:t>
            </a:r>
            <a:r>
              <a:rPr lang="en-US" b="0" dirty="0" err="1">
                <a:ea typeface="ＭＳ Ｐゴシック" charset="0"/>
                <a:cs typeface="ＭＳ Ｐゴシック" charset="0"/>
              </a:rPr>
              <a:t>publicaciones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3597900" cy="3719019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s-PE" dirty="0">
                <a:ea typeface="ＭＳ Ｐゴシック" charset="0"/>
                <a:cs typeface="ＭＳ Ｐゴシック" charset="0"/>
              </a:rPr>
              <a:t>Fusionar múltiples entradas de término por documento.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Dividir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en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diccionario</a:t>
            </a:r>
            <a:r>
              <a:rPr lang="en-US" dirty="0">
                <a:ea typeface="ＭＳ Ｐゴシック" charset="0"/>
                <a:cs typeface="ＭＳ Ｐゴシック" charset="0"/>
              </a:rPr>
              <a:t> y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publicaciones</a:t>
            </a:r>
            <a:r>
              <a:rPr lang="en-US" dirty="0"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/>
            </a:pPr>
            <a:r>
              <a:rPr lang="es-PE" dirty="0">
                <a:ea typeface="ＭＳ Ｐゴシック" charset="0"/>
                <a:cs typeface="ＭＳ Ｐゴシック" charset="0"/>
              </a:rPr>
              <a:t>Agregar información de frecuencia de documento.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 flipV="1">
            <a:off x="5181312" y="2440312"/>
            <a:ext cx="413858" cy="6673"/>
          </a:xfrm>
          <a:prstGeom prst="line">
            <a:avLst/>
          </a:prstGeom>
          <a:noFill/>
          <a:ln w="76200">
            <a:solidFill>
              <a:srgbClr val="1007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PE" sz="1050"/>
          </a:p>
        </p:txBody>
      </p:sp>
      <p:graphicFrame>
        <p:nvGraphicFramePr>
          <p:cNvPr id="2560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231010"/>
              </p:ext>
            </p:extLst>
          </p:nvPr>
        </p:nvGraphicFramePr>
        <p:xfrm>
          <a:off x="4078556" y="796482"/>
          <a:ext cx="1007279" cy="407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3" imgW="2717460" imgH="10844444" progId="Excel.Sheet.8">
                  <p:embed/>
                </p:oleObj>
              </mc:Choice>
              <mc:Fallback>
                <p:oleObj name="Worksheet" r:id="rId3" imgW="2717460" imgH="10844444" progId="Excel.Sheet.8">
                  <p:embed/>
                  <p:pic>
                    <p:nvPicPr>
                      <p:cNvPr id="25605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556" y="796482"/>
                        <a:ext cx="1007279" cy="407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1" name="AutoShape 7"/>
          <p:cNvSpPr>
            <a:spLocks noChangeArrowheads="1"/>
          </p:cNvSpPr>
          <p:nvPr/>
        </p:nvSpPr>
        <p:spPr bwMode="auto">
          <a:xfrm>
            <a:off x="692926" y="3372512"/>
            <a:ext cx="2424375" cy="873204"/>
          </a:xfrm>
          <a:prstGeom prst="upArrowCallout">
            <a:avLst>
              <a:gd name="adj1" fmla="val 57860"/>
              <a:gd name="adj2" fmla="val 57860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s-PE" sz="1600" dirty="0">
                <a:solidFill>
                  <a:srgbClr val="100700"/>
                </a:solidFill>
                <a:ea typeface="Arial Unicode MS" pitchFamily="34" charset="-128"/>
              </a:rPr>
              <a:t>¿Para </a:t>
            </a:r>
            <a:r>
              <a:rPr lang="en-US" altLang="es-PE" sz="1600" dirty="0" err="1">
                <a:solidFill>
                  <a:srgbClr val="100700"/>
                </a:solidFill>
                <a:ea typeface="Arial Unicode MS" pitchFamily="34" charset="-128"/>
              </a:rPr>
              <a:t>qué</a:t>
            </a:r>
            <a:r>
              <a:rPr lang="en-US" altLang="es-PE" sz="1600" dirty="0">
                <a:solidFill>
                  <a:srgbClr val="100700"/>
                </a:solidFill>
                <a:ea typeface="Arial Unicode MS" pitchFamily="34" charset="-128"/>
              </a:rPr>
              <a:t> </a:t>
            </a:r>
            <a:r>
              <a:rPr lang="en-US" altLang="es-PE" sz="1600" dirty="0" err="1">
                <a:solidFill>
                  <a:srgbClr val="100700"/>
                </a:solidFill>
                <a:ea typeface="Arial Unicode MS" pitchFamily="34" charset="-128"/>
              </a:rPr>
              <a:t>sirve</a:t>
            </a:r>
            <a:r>
              <a:rPr lang="en-US" altLang="es-PE" sz="1600" dirty="0">
                <a:solidFill>
                  <a:srgbClr val="100700"/>
                </a:solidFill>
                <a:ea typeface="Arial Unicode MS" pitchFamily="34" charset="-128"/>
              </a:rPr>
              <a:t> la </a:t>
            </a:r>
            <a:r>
              <a:rPr lang="en-US" altLang="es-PE" sz="1600" dirty="0" err="1">
                <a:solidFill>
                  <a:srgbClr val="100700"/>
                </a:solidFill>
                <a:ea typeface="Arial Unicode MS" pitchFamily="34" charset="-128"/>
              </a:rPr>
              <a:t>frecuencia</a:t>
            </a:r>
            <a:r>
              <a:rPr lang="en-US" altLang="es-PE" sz="1600" dirty="0">
                <a:solidFill>
                  <a:srgbClr val="100700"/>
                </a:solidFill>
                <a:ea typeface="Arial Unicode MS" pitchFamily="34" charset="-128"/>
              </a:rPr>
              <a:t>?</a:t>
            </a:r>
          </a:p>
        </p:txBody>
      </p:sp>
      <p:sp>
        <p:nvSpPr>
          <p:cNvPr id="25607" name="TextBox 7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Sec. 1.2</a:t>
            </a:r>
          </a:p>
        </p:txBody>
      </p:sp>
      <p:pic>
        <p:nvPicPr>
          <p:cNvPr id="2560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647" y="752089"/>
            <a:ext cx="2283043" cy="4159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1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2926875" cy="3719019"/>
          </a:xfrm>
        </p:spPr>
        <p:txBody>
          <a:bodyPr/>
          <a:lstStyle/>
          <a:p>
            <a:r>
              <a:rPr lang="es-PE" dirty="0"/>
              <a:t>¿En dónde pagamos por almacenamiento?</a:t>
            </a:r>
          </a:p>
        </p:txBody>
      </p:sp>
      <p:sp>
        <p:nvSpPr>
          <p:cNvPr id="26632" name="TextBox 36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Sec. 1.2</a:t>
            </a:r>
          </a:p>
        </p:txBody>
      </p:sp>
      <p:pic>
        <p:nvPicPr>
          <p:cNvPr id="16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80" y="301647"/>
            <a:ext cx="2231713" cy="40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32"/>
          <p:cNvSpPr>
            <a:spLocks noChangeArrowheads="1"/>
          </p:cNvSpPr>
          <p:nvPr/>
        </p:nvSpPr>
        <p:spPr bwMode="auto">
          <a:xfrm>
            <a:off x="4454745" y="4368042"/>
            <a:ext cx="1056049" cy="538809"/>
          </a:xfrm>
          <a:prstGeom prst="upArrowCallout">
            <a:avLst>
              <a:gd name="adj1" fmla="val 32509"/>
              <a:gd name="adj2" fmla="val 32509"/>
              <a:gd name="adj3" fmla="val 16667"/>
              <a:gd name="adj4" fmla="val 66667"/>
            </a:avLst>
          </a:prstGeom>
          <a:solidFill>
            <a:srgbClr val="4F81BD">
              <a:alpha val="50195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Punteros</a:t>
            </a:r>
            <a:endParaRPr kumimoji="0" lang="en-US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AutoShape 33"/>
          <p:cNvSpPr>
            <a:spLocks noChangeArrowheads="1"/>
          </p:cNvSpPr>
          <p:nvPr/>
        </p:nvSpPr>
        <p:spPr bwMode="auto">
          <a:xfrm>
            <a:off x="1770846" y="2266671"/>
            <a:ext cx="1858354" cy="584775"/>
          </a:xfrm>
          <a:prstGeom prst="rightArrowCallout">
            <a:avLst>
              <a:gd name="adj1" fmla="val 25000"/>
              <a:gd name="adj2" fmla="val 25000"/>
              <a:gd name="adj3" fmla="val 37500"/>
              <a:gd name="adj4" fmla="val 66667"/>
            </a:avLst>
          </a:prstGeom>
          <a:solidFill>
            <a:srgbClr val="4F81BD">
              <a:alpha val="50195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Terminos</a:t>
            </a:r>
            <a:r>
              <a:rPr kumimoji="0" lang="en-US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y </a:t>
            </a:r>
            <a:r>
              <a:rPr kumimoji="0" lang="en-US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contadores</a:t>
            </a:r>
            <a:endParaRPr kumimoji="0" lang="en-US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6218349" y="2573971"/>
            <a:ext cx="2822031" cy="1477328"/>
          </a:xfrm>
          <a:prstGeom prst="rect">
            <a:avLst/>
          </a:prstGeom>
          <a:solidFill>
            <a:srgbClr val="C0504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defTabSz="457200" eaLnBrk="1" hangingPunct="1">
              <a:spcBef>
                <a:spcPts val="600"/>
              </a:spcBef>
              <a:buClrTx/>
              <a:buFontTx/>
              <a:buNone/>
              <a:defRPr/>
            </a:pP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IR system implementation</a:t>
            </a:r>
          </a:p>
          <a:p>
            <a:pPr marL="434340" indent="-342900" defTabSz="457200" eaLnBrk="1" hangingPunct="1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¿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Cómo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indexamos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eficientemente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?</a:t>
            </a:r>
          </a:p>
          <a:p>
            <a:pPr marL="434340" indent="-342900" defTabSz="457200" eaLnBrk="1" hangingPunct="1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¿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Cuánto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almacenamiento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Calibri"/>
              </a:rPr>
              <a:t>necesitamos</a:t>
            </a:r>
            <a:r>
              <a:rPr lang="en-US" sz="1600" kern="1200" dirty="0">
                <a:solidFill>
                  <a:schemeClr val="bg1"/>
                </a:solidFill>
                <a:latin typeface="Calibri"/>
              </a:rPr>
              <a:t>?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5835326" y="1092201"/>
            <a:ext cx="2123817" cy="307777"/>
          </a:xfrm>
          <a:prstGeom prst="leftArrowCallout">
            <a:avLst>
              <a:gd name="adj1" fmla="val 25000"/>
              <a:gd name="adj2" fmla="val 25000"/>
              <a:gd name="adj3" fmla="val 41190"/>
              <a:gd name="adj4" fmla="val 66667"/>
            </a:avLst>
          </a:prstGeom>
          <a:solidFill>
            <a:srgbClr val="4F81BD">
              <a:alpha val="50195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Lista</a:t>
            </a:r>
            <a:r>
              <a:rPr kumimoji="0" lang="en-US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altLang="es-P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docIDs</a:t>
            </a:r>
            <a:endParaRPr kumimoji="0" lang="en-US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 autoUpdateAnimBg="0"/>
      <p:bldP spid="20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procesamiento</a:t>
            </a:r>
            <a:r>
              <a:rPr lang="en-US" altLang="es-PE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b="0" dirty="0">
                <a:ea typeface="ＭＳ Ｐゴシック" panose="020B0600070205080204" pitchFamily="34" charset="-128"/>
              </a:rPr>
              <a:t> AND</a:t>
            </a:r>
            <a:endParaRPr lang="es-PE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5000" y="652800"/>
            <a:ext cx="80772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52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 baseline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ea typeface="ＭＳ Ｐゴシック" pitchFamily="34" charset="-128"/>
              </a:rPr>
              <a:t>Considere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procesar</a:t>
            </a:r>
            <a:r>
              <a:rPr lang="en-US" dirty="0">
                <a:ea typeface="ＭＳ Ｐゴシック" pitchFamily="34" charset="-128"/>
              </a:rPr>
              <a:t> la </a:t>
            </a:r>
            <a:r>
              <a:rPr lang="en-US" dirty="0" err="1">
                <a:ea typeface="ＭＳ Ｐゴシック" pitchFamily="34" charset="-128"/>
              </a:rPr>
              <a:t>siguiente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consulta</a:t>
            </a:r>
            <a:r>
              <a:rPr lang="en-US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b="1" i="1" dirty="0" err="1">
                <a:ea typeface="ＭＳ Ｐゴシック" pitchFamily="34" charset="-128"/>
              </a:rPr>
              <a:t>Bruto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i="1" dirty="0">
                <a:ea typeface="ＭＳ Ｐゴシック" pitchFamily="34" charset="-128"/>
              </a:rPr>
              <a:t>AND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b="1" i="1" dirty="0">
                <a:ea typeface="ＭＳ Ｐゴシック" pitchFamily="34" charset="-128"/>
              </a:rPr>
              <a:t>Cesar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ea typeface="ＭＳ Ｐゴシック" pitchFamily="34" charset="-128"/>
              </a:rPr>
              <a:t>Localizar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b="1" i="1" dirty="0" err="1">
                <a:ea typeface="ＭＳ Ｐゴシック" pitchFamily="34" charset="-128"/>
              </a:rPr>
              <a:t>Bruto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en</a:t>
            </a:r>
            <a:r>
              <a:rPr lang="en-US" dirty="0">
                <a:ea typeface="ＭＳ Ｐゴシック" pitchFamily="34" charset="-128"/>
              </a:rPr>
              <a:t> el </a:t>
            </a:r>
            <a:r>
              <a:rPr lang="en-US" dirty="0" err="1">
                <a:ea typeface="ＭＳ Ｐゴシック" pitchFamily="34" charset="-128"/>
              </a:rPr>
              <a:t>diccionario</a:t>
            </a:r>
            <a:r>
              <a:rPr lang="en-US" dirty="0">
                <a:ea typeface="ＭＳ Ｐゴシック" pitchFamily="34" charset="-128"/>
              </a:rPr>
              <a:t>;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ea typeface="ＭＳ Ｐゴシック" pitchFamily="34" charset="-128"/>
              </a:rPr>
              <a:t>Recuperar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sus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publicaciones</a:t>
            </a:r>
            <a:r>
              <a:rPr lang="en-US" dirty="0">
                <a:ea typeface="ＭＳ Ｐゴシック" pitchFamily="34" charset="-128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ea typeface="ＭＳ Ｐゴシック" pitchFamily="34" charset="-128"/>
              </a:rPr>
              <a:t>Localizar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b="1" i="1" dirty="0">
                <a:ea typeface="ＭＳ Ｐゴシック" pitchFamily="34" charset="-128"/>
              </a:rPr>
              <a:t>Cesar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en</a:t>
            </a:r>
            <a:r>
              <a:rPr lang="en-US" dirty="0">
                <a:ea typeface="ＭＳ Ｐゴシック" pitchFamily="34" charset="-128"/>
              </a:rPr>
              <a:t> el </a:t>
            </a:r>
            <a:r>
              <a:rPr lang="en-US" dirty="0" err="1">
                <a:ea typeface="ＭＳ Ｐゴシック" pitchFamily="34" charset="-128"/>
              </a:rPr>
              <a:t>diccionario</a:t>
            </a:r>
            <a:r>
              <a:rPr lang="en-US" dirty="0">
                <a:ea typeface="ＭＳ Ｐゴシック" pitchFamily="34" charset="-128"/>
              </a:rPr>
              <a:t>;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ea typeface="ＭＳ Ｐゴシック" pitchFamily="34" charset="-128"/>
              </a:rPr>
              <a:t>Recuperar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sus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publicaciones</a:t>
            </a:r>
            <a:r>
              <a:rPr lang="en-US" dirty="0">
                <a:ea typeface="ＭＳ Ｐゴシック" pitchFamily="34" charset="-128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ea typeface="ＭＳ Ｐゴシック" pitchFamily="34" charset="-128"/>
              </a:rPr>
              <a:t>“</a:t>
            </a:r>
            <a:r>
              <a:rPr lang="en-US" b="1" dirty="0" err="1">
                <a:ea typeface="ＭＳ Ｐゴシック" pitchFamily="34" charset="-128"/>
              </a:rPr>
              <a:t>Mezclar</a:t>
            </a:r>
            <a:r>
              <a:rPr lang="en-US" dirty="0">
                <a:ea typeface="ＭＳ Ｐゴシック" pitchFamily="34" charset="-128"/>
              </a:rPr>
              <a:t>” las dos </a:t>
            </a:r>
            <a:r>
              <a:rPr lang="en-US" dirty="0" err="1">
                <a:ea typeface="ＭＳ Ｐゴシック" pitchFamily="34" charset="-128"/>
              </a:rPr>
              <a:t>publicaciones</a:t>
            </a:r>
            <a:r>
              <a:rPr lang="en-US" dirty="0">
                <a:ea typeface="ＭＳ Ｐゴシック" pitchFamily="34" charset="-128"/>
              </a:rPr>
              <a:t> (</a:t>
            </a:r>
            <a:r>
              <a:rPr lang="en-US" dirty="0" err="1">
                <a:ea typeface="ＭＳ Ｐゴシック" pitchFamily="34" charset="-128"/>
              </a:rPr>
              <a:t>intersección</a:t>
            </a:r>
            <a:r>
              <a:rPr lang="en-US" dirty="0">
                <a:ea typeface="ＭＳ Ｐゴシック" pitchFamily="34" charset="-128"/>
              </a:rPr>
              <a:t> de </a:t>
            </a:r>
            <a:r>
              <a:rPr lang="en-US" dirty="0" err="1">
                <a:ea typeface="ＭＳ Ｐゴシック" pitchFamily="34" charset="-128"/>
              </a:rPr>
              <a:t>conjunto</a:t>
            </a:r>
            <a:r>
              <a:rPr lang="en-US" dirty="0">
                <a:ea typeface="ＭＳ Ｐゴシック" pitchFamily="34" charset="-128"/>
              </a:rPr>
              <a:t> de </a:t>
            </a:r>
            <a:r>
              <a:rPr lang="en-US" dirty="0" err="1">
                <a:ea typeface="ＭＳ Ｐゴシック" pitchFamily="34" charset="-128"/>
              </a:rPr>
              <a:t>documentos</a:t>
            </a:r>
            <a:r>
              <a:rPr lang="en-US" dirty="0">
                <a:ea typeface="ＭＳ Ｐゴシック" pitchFamily="34" charset="-128"/>
              </a:rPr>
              <a:t>):</a:t>
            </a:r>
            <a:endParaRPr lang="en-US" dirty="0"/>
          </a:p>
        </p:txBody>
      </p:sp>
      <p:sp>
        <p:nvSpPr>
          <p:cNvPr id="153" name="Text Box 2058"/>
          <p:cNvSpPr txBox="1">
            <a:spLocks noChangeArrowheads="1"/>
          </p:cNvSpPr>
          <p:nvPr/>
        </p:nvSpPr>
        <p:spPr bwMode="auto">
          <a:xfrm>
            <a:off x="6814800" y="3195946"/>
            <a:ext cx="612668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128</a:t>
            </a:r>
          </a:p>
        </p:txBody>
      </p:sp>
      <p:sp>
        <p:nvSpPr>
          <p:cNvPr id="154" name="Text Box 2065"/>
          <p:cNvSpPr txBox="1">
            <a:spLocks noChangeArrowheads="1"/>
          </p:cNvSpPr>
          <p:nvPr/>
        </p:nvSpPr>
        <p:spPr bwMode="auto">
          <a:xfrm>
            <a:off x="7119600" y="3729346"/>
            <a:ext cx="470000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34</a:t>
            </a:r>
          </a:p>
        </p:txBody>
      </p:sp>
      <p:grpSp>
        <p:nvGrpSpPr>
          <p:cNvPr id="155" name="Group 2083"/>
          <p:cNvGrpSpPr>
            <a:grpSpLocks/>
          </p:cNvGrpSpPr>
          <p:nvPr/>
        </p:nvGrpSpPr>
        <p:grpSpPr bwMode="auto">
          <a:xfrm>
            <a:off x="2450762" y="3195946"/>
            <a:ext cx="647700" cy="400050"/>
            <a:chOff x="1584" y="3162"/>
            <a:chExt cx="408" cy="252"/>
          </a:xfrm>
        </p:grpSpPr>
        <p:sp>
          <p:nvSpPr>
            <p:cNvPr id="156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157" name="AutoShape 2066"/>
            <p:cNvCxnSpPr>
              <a:cxnSpLocks noChangeShapeType="1"/>
              <a:stCxn id="156" idx="3"/>
              <a:endCxn id="159" idx="1"/>
            </p:cNvCxnSpPr>
            <p:nvPr/>
          </p:nvCxnSpPr>
          <p:spPr bwMode="auto">
            <a:xfrm>
              <a:off x="1790" y="3288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58" name="Group 2084"/>
          <p:cNvGrpSpPr>
            <a:grpSpLocks/>
          </p:cNvGrpSpPr>
          <p:nvPr/>
        </p:nvGrpSpPr>
        <p:grpSpPr bwMode="auto">
          <a:xfrm>
            <a:off x="3098462" y="3195946"/>
            <a:ext cx="668338" cy="400050"/>
            <a:chOff x="1992" y="3162"/>
            <a:chExt cx="421" cy="252"/>
          </a:xfrm>
        </p:grpSpPr>
        <p:sp>
          <p:nvSpPr>
            <p:cNvPr id="159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4</a:t>
              </a:r>
            </a:p>
          </p:txBody>
        </p:sp>
        <p:cxnSp>
          <p:nvCxnSpPr>
            <p:cNvPr id="160" name="AutoShape 2067"/>
            <p:cNvCxnSpPr>
              <a:cxnSpLocks noChangeShapeType="1"/>
              <a:stCxn id="159" idx="3"/>
              <a:endCxn id="162" idx="1"/>
            </p:cNvCxnSpPr>
            <p:nvPr/>
          </p:nvCxnSpPr>
          <p:spPr bwMode="auto">
            <a:xfrm>
              <a:off x="2198" y="3288"/>
              <a:ext cx="2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61" name="Group 2085"/>
          <p:cNvGrpSpPr>
            <a:grpSpLocks/>
          </p:cNvGrpSpPr>
          <p:nvPr/>
        </p:nvGrpSpPr>
        <p:grpSpPr bwMode="auto">
          <a:xfrm>
            <a:off x="3766800" y="3195946"/>
            <a:ext cx="609600" cy="400050"/>
            <a:chOff x="2413" y="3162"/>
            <a:chExt cx="384" cy="252"/>
          </a:xfrm>
        </p:grpSpPr>
        <p:sp>
          <p:nvSpPr>
            <p:cNvPr id="162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163" name="AutoShape 2068"/>
            <p:cNvCxnSpPr>
              <a:cxnSpLocks noChangeShapeType="1"/>
              <a:stCxn id="162" idx="3"/>
              <a:endCxn id="165" idx="1"/>
            </p:cNvCxnSpPr>
            <p:nvPr/>
          </p:nvCxnSpPr>
          <p:spPr bwMode="auto">
            <a:xfrm>
              <a:off x="2619" y="3288"/>
              <a:ext cx="17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64" name="Group 2086"/>
          <p:cNvGrpSpPr>
            <a:grpSpLocks/>
          </p:cNvGrpSpPr>
          <p:nvPr/>
        </p:nvGrpSpPr>
        <p:grpSpPr bwMode="auto">
          <a:xfrm>
            <a:off x="4376400" y="3195946"/>
            <a:ext cx="762000" cy="400050"/>
            <a:chOff x="2797" y="3162"/>
            <a:chExt cx="480" cy="252"/>
          </a:xfrm>
        </p:grpSpPr>
        <p:sp>
          <p:nvSpPr>
            <p:cNvPr id="165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16</a:t>
              </a:r>
            </a:p>
          </p:txBody>
        </p:sp>
        <p:cxnSp>
          <p:nvCxnSpPr>
            <p:cNvPr id="166" name="AutoShape 2069"/>
            <p:cNvCxnSpPr>
              <a:cxnSpLocks noChangeShapeType="1"/>
              <a:stCxn id="165" idx="3"/>
              <a:endCxn id="168" idx="1"/>
            </p:cNvCxnSpPr>
            <p:nvPr/>
          </p:nvCxnSpPr>
          <p:spPr bwMode="auto">
            <a:xfrm>
              <a:off x="3093" y="3288"/>
              <a:ext cx="1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67" name="Group 2087"/>
          <p:cNvGrpSpPr>
            <a:grpSpLocks/>
          </p:cNvGrpSpPr>
          <p:nvPr/>
        </p:nvGrpSpPr>
        <p:grpSpPr bwMode="auto">
          <a:xfrm>
            <a:off x="5138400" y="3195946"/>
            <a:ext cx="838200" cy="400050"/>
            <a:chOff x="3277" y="3162"/>
            <a:chExt cx="528" cy="252"/>
          </a:xfrm>
        </p:grpSpPr>
        <p:sp>
          <p:nvSpPr>
            <p:cNvPr id="168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32</a:t>
              </a:r>
            </a:p>
          </p:txBody>
        </p:sp>
        <p:cxnSp>
          <p:nvCxnSpPr>
            <p:cNvPr id="169" name="AutoShape 2070"/>
            <p:cNvCxnSpPr>
              <a:cxnSpLocks noChangeShapeType="1"/>
              <a:stCxn id="168" idx="3"/>
              <a:endCxn id="171" idx="1"/>
            </p:cNvCxnSpPr>
            <p:nvPr/>
          </p:nvCxnSpPr>
          <p:spPr bwMode="auto">
            <a:xfrm>
              <a:off x="3573" y="3288"/>
              <a:ext cx="23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70" name="Group 2088"/>
          <p:cNvGrpSpPr>
            <a:grpSpLocks/>
          </p:cNvGrpSpPr>
          <p:nvPr/>
        </p:nvGrpSpPr>
        <p:grpSpPr bwMode="auto">
          <a:xfrm>
            <a:off x="5976607" y="3195946"/>
            <a:ext cx="838201" cy="400050"/>
            <a:chOff x="3805" y="3162"/>
            <a:chExt cx="528" cy="252"/>
          </a:xfrm>
        </p:grpSpPr>
        <p:sp>
          <p:nvSpPr>
            <p:cNvPr id="171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64</a:t>
              </a:r>
            </a:p>
          </p:txBody>
        </p:sp>
        <p:cxnSp>
          <p:nvCxnSpPr>
            <p:cNvPr id="172" name="AutoShape 2071"/>
            <p:cNvCxnSpPr>
              <a:cxnSpLocks noChangeShapeType="1"/>
              <a:stCxn id="171" idx="3"/>
              <a:endCxn id="153" idx="1"/>
            </p:cNvCxnSpPr>
            <p:nvPr/>
          </p:nvCxnSpPr>
          <p:spPr bwMode="auto">
            <a:xfrm>
              <a:off x="4101" y="3288"/>
              <a:ext cx="23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73" name="Group 2089"/>
          <p:cNvGrpSpPr>
            <a:grpSpLocks/>
          </p:cNvGrpSpPr>
          <p:nvPr/>
        </p:nvGrpSpPr>
        <p:grpSpPr bwMode="auto">
          <a:xfrm>
            <a:off x="2471400" y="3729346"/>
            <a:ext cx="647700" cy="400050"/>
            <a:chOff x="1597" y="3498"/>
            <a:chExt cx="408" cy="252"/>
          </a:xfrm>
        </p:grpSpPr>
        <p:sp>
          <p:nvSpPr>
            <p:cNvPr id="174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</a:t>
              </a:r>
            </a:p>
          </p:txBody>
        </p:sp>
        <p:cxnSp>
          <p:nvCxnSpPr>
            <p:cNvPr id="175" name="AutoShape 2073"/>
            <p:cNvCxnSpPr>
              <a:cxnSpLocks noChangeShapeType="1"/>
              <a:stCxn id="174" idx="3"/>
              <a:endCxn id="177" idx="1"/>
            </p:cNvCxnSpPr>
            <p:nvPr/>
          </p:nvCxnSpPr>
          <p:spPr bwMode="auto">
            <a:xfrm>
              <a:off x="1803" y="3624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76" name="Group 2090"/>
          <p:cNvGrpSpPr>
            <a:grpSpLocks/>
          </p:cNvGrpSpPr>
          <p:nvPr/>
        </p:nvGrpSpPr>
        <p:grpSpPr bwMode="auto">
          <a:xfrm>
            <a:off x="3119100" y="3729346"/>
            <a:ext cx="647700" cy="400050"/>
            <a:chOff x="2005" y="3498"/>
            <a:chExt cx="408" cy="252"/>
          </a:xfrm>
        </p:grpSpPr>
        <p:sp>
          <p:nvSpPr>
            <p:cNvPr id="177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178" name="AutoShape 2074"/>
            <p:cNvCxnSpPr>
              <a:cxnSpLocks noChangeShapeType="1"/>
              <a:stCxn id="177" idx="3"/>
              <a:endCxn id="180" idx="1"/>
            </p:cNvCxnSpPr>
            <p:nvPr/>
          </p:nvCxnSpPr>
          <p:spPr bwMode="auto">
            <a:xfrm>
              <a:off x="2211" y="3624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79" name="Group 2091"/>
          <p:cNvGrpSpPr>
            <a:grpSpLocks/>
          </p:cNvGrpSpPr>
          <p:nvPr/>
        </p:nvGrpSpPr>
        <p:grpSpPr bwMode="auto">
          <a:xfrm>
            <a:off x="3766800" y="3729346"/>
            <a:ext cx="630237" cy="400050"/>
            <a:chOff x="2413" y="3498"/>
            <a:chExt cx="397" cy="252"/>
          </a:xfrm>
        </p:grpSpPr>
        <p:sp>
          <p:nvSpPr>
            <p:cNvPr id="180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</a:t>
              </a:r>
            </a:p>
          </p:txBody>
        </p:sp>
        <p:cxnSp>
          <p:nvCxnSpPr>
            <p:cNvPr id="181" name="AutoShape 2075"/>
            <p:cNvCxnSpPr>
              <a:cxnSpLocks noChangeShapeType="1"/>
              <a:stCxn id="180" idx="3"/>
              <a:endCxn id="183" idx="1"/>
            </p:cNvCxnSpPr>
            <p:nvPr/>
          </p:nvCxnSpPr>
          <p:spPr bwMode="auto">
            <a:xfrm>
              <a:off x="2619" y="3624"/>
              <a:ext cx="191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82" name="Group 2092"/>
          <p:cNvGrpSpPr>
            <a:grpSpLocks/>
          </p:cNvGrpSpPr>
          <p:nvPr/>
        </p:nvGrpSpPr>
        <p:grpSpPr bwMode="auto">
          <a:xfrm>
            <a:off x="4397037" y="3729346"/>
            <a:ext cx="606425" cy="400050"/>
            <a:chOff x="2810" y="3498"/>
            <a:chExt cx="382" cy="252"/>
          </a:xfrm>
        </p:grpSpPr>
        <p:sp>
          <p:nvSpPr>
            <p:cNvPr id="183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5</a:t>
              </a:r>
            </a:p>
          </p:txBody>
        </p:sp>
        <p:cxnSp>
          <p:nvCxnSpPr>
            <p:cNvPr id="184" name="AutoShape 2076"/>
            <p:cNvCxnSpPr>
              <a:cxnSpLocks noChangeShapeType="1"/>
              <a:stCxn id="183" idx="3"/>
              <a:endCxn id="186" idx="1"/>
            </p:cNvCxnSpPr>
            <p:nvPr/>
          </p:nvCxnSpPr>
          <p:spPr bwMode="auto">
            <a:xfrm>
              <a:off x="3016" y="3624"/>
              <a:ext cx="17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85" name="Group 2093"/>
          <p:cNvGrpSpPr>
            <a:grpSpLocks/>
          </p:cNvGrpSpPr>
          <p:nvPr/>
        </p:nvGrpSpPr>
        <p:grpSpPr bwMode="auto">
          <a:xfrm>
            <a:off x="5003462" y="3729346"/>
            <a:ext cx="592138" cy="400050"/>
            <a:chOff x="3192" y="3498"/>
            <a:chExt cx="373" cy="252"/>
          </a:xfrm>
        </p:grpSpPr>
        <p:sp>
          <p:nvSpPr>
            <p:cNvPr id="186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187" name="AutoShape 2077"/>
            <p:cNvCxnSpPr>
              <a:cxnSpLocks noChangeShapeType="1"/>
              <a:stCxn id="186" idx="3"/>
              <a:endCxn id="189" idx="1"/>
            </p:cNvCxnSpPr>
            <p:nvPr/>
          </p:nvCxnSpPr>
          <p:spPr bwMode="auto">
            <a:xfrm>
              <a:off x="3398" y="3624"/>
              <a:ext cx="16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88" name="Group 2094"/>
          <p:cNvGrpSpPr>
            <a:grpSpLocks/>
          </p:cNvGrpSpPr>
          <p:nvPr/>
        </p:nvGrpSpPr>
        <p:grpSpPr bwMode="auto">
          <a:xfrm>
            <a:off x="5595600" y="3729346"/>
            <a:ext cx="762000" cy="400050"/>
            <a:chOff x="3565" y="3498"/>
            <a:chExt cx="480" cy="252"/>
          </a:xfrm>
        </p:grpSpPr>
        <p:sp>
          <p:nvSpPr>
            <p:cNvPr id="189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13</a:t>
              </a:r>
            </a:p>
          </p:txBody>
        </p:sp>
        <p:cxnSp>
          <p:nvCxnSpPr>
            <p:cNvPr id="190" name="AutoShape 2078"/>
            <p:cNvCxnSpPr>
              <a:cxnSpLocks noChangeShapeType="1"/>
              <a:stCxn id="189" idx="3"/>
              <a:endCxn id="192" idx="1"/>
            </p:cNvCxnSpPr>
            <p:nvPr/>
          </p:nvCxnSpPr>
          <p:spPr bwMode="auto">
            <a:xfrm>
              <a:off x="3901" y="3624"/>
              <a:ext cx="14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91" name="Group 2095"/>
          <p:cNvGrpSpPr>
            <a:grpSpLocks/>
          </p:cNvGrpSpPr>
          <p:nvPr/>
        </p:nvGrpSpPr>
        <p:grpSpPr bwMode="auto">
          <a:xfrm>
            <a:off x="6357608" y="3729346"/>
            <a:ext cx="762001" cy="400050"/>
            <a:chOff x="4045" y="3498"/>
            <a:chExt cx="480" cy="252"/>
          </a:xfrm>
        </p:grpSpPr>
        <p:sp>
          <p:nvSpPr>
            <p:cNvPr id="192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21</a:t>
              </a:r>
            </a:p>
          </p:txBody>
        </p:sp>
        <p:cxnSp>
          <p:nvCxnSpPr>
            <p:cNvPr id="193" name="AutoShape 2079"/>
            <p:cNvCxnSpPr>
              <a:cxnSpLocks noChangeShapeType="1"/>
              <a:stCxn id="192" idx="3"/>
              <a:endCxn id="154" idx="1"/>
            </p:cNvCxnSpPr>
            <p:nvPr/>
          </p:nvCxnSpPr>
          <p:spPr bwMode="auto">
            <a:xfrm>
              <a:off x="4341" y="3624"/>
              <a:ext cx="1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195" name="Group 2083"/>
          <p:cNvGrpSpPr>
            <a:grpSpLocks/>
          </p:cNvGrpSpPr>
          <p:nvPr/>
        </p:nvGrpSpPr>
        <p:grpSpPr bwMode="auto">
          <a:xfrm>
            <a:off x="2753666" y="4586655"/>
            <a:ext cx="685800" cy="400050"/>
            <a:chOff x="1584" y="3162"/>
            <a:chExt cx="432" cy="252"/>
          </a:xfrm>
        </p:grpSpPr>
        <p:sp>
          <p:nvSpPr>
            <p:cNvPr id="196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197" name="AutoShape 2066"/>
            <p:cNvCxnSpPr>
              <a:cxnSpLocks noChangeShapeType="1"/>
              <a:stCxn id="196" idx="3"/>
              <a:endCxn id="198" idx="1"/>
            </p:cNvCxnSpPr>
            <p:nvPr/>
          </p:nvCxnSpPr>
          <p:spPr bwMode="auto">
            <a:xfrm>
              <a:off x="1790" y="3288"/>
              <a:ext cx="22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198" name="Text Box 2054"/>
          <p:cNvSpPr txBox="1">
            <a:spLocks noChangeArrowheads="1"/>
          </p:cNvSpPr>
          <p:nvPr/>
        </p:nvSpPr>
        <p:spPr bwMode="auto">
          <a:xfrm>
            <a:off x="3439466" y="4586655"/>
            <a:ext cx="327334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8</a:t>
            </a:r>
          </a:p>
        </p:txBody>
      </p:sp>
      <p:sp>
        <p:nvSpPr>
          <p:cNvPr id="199" name="Text Box 2080"/>
          <p:cNvSpPr txBox="1">
            <a:spLocks noChangeArrowheads="1"/>
          </p:cNvSpPr>
          <p:nvPr/>
        </p:nvSpPr>
        <p:spPr bwMode="auto">
          <a:xfrm>
            <a:off x="1099800" y="3195946"/>
            <a:ext cx="7986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i="1" kern="1200" dirty="0" err="1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Bruto</a:t>
            </a:r>
            <a:endParaRPr lang="en-US" sz="2000" b="1" i="1" kern="1200" dirty="0">
              <a:latin typeface="Arial Unicode MS" pitchFamily="34" charset="-128"/>
              <a:ea typeface="ＭＳ Ｐゴシック" pitchFamily="34" charset="-128"/>
              <a:cs typeface="Arial Unicode MS" pitchFamily="34" charset="-128"/>
            </a:endParaRPr>
          </a:p>
        </p:txBody>
      </p:sp>
      <p:sp>
        <p:nvSpPr>
          <p:cNvPr id="200" name="Text Box 2081"/>
          <p:cNvSpPr txBox="1">
            <a:spLocks noChangeArrowheads="1"/>
          </p:cNvSpPr>
          <p:nvPr/>
        </p:nvSpPr>
        <p:spPr bwMode="auto">
          <a:xfrm>
            <a:off x="1099800" y="3653146"/>
            <a:ext cx="8691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i="1" kern="1200" dirty="0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Cesar</a:t>
            </a:r>
          </a:p>
        </p:txBody>
      </p:sp>
      <p:sp>
        <p:nvSpPr>
          <p:cNvPr id="206" name="Flecha a la derecha con muesca 205"/>
          <p:cNvSpPr/>
          <p:nvPr/>
        </p:nvSpPr>
        <p:spPr>
          <a:xfrm>
            <a:off x="1751666" y="4586655"/>
            <a:ext cx="621000" cy="40005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87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ECF61D-46D9-44B0-8809-F8E87087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84819"/>
          </a:xfrm>
        </p:spPr>
        <p:txBody>
          <a:bodyPr/>
          <a:lstStyle/>
          <a:p>
            <a:r>
              <a:rPr lang="es-ES" dirty="0"/>
              <a:t>Solución en Base de Datos Relacionales</a:t>
            </a:r>
            <a:endParaRPr lang="es-P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305B64-157C-4CCA-8916-55DBC8C5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65" y="1458069"/>
            <a:ext cx="6656070" cy="2085231"/>
          </a:xfrm>
        </p:spPr>
        <p:txBody>
          <a:bodyPr>
            <a:normAutofit/>
          </a:bodyPr>
          <a:lstStyle/>
          <a:p>
            <a:r>
              <a:rPr lang="es-ES" sz="2400" dirty="0"/>
              <a:t>Los datos se manejan en tablas de acuerdo al modelo relacional</a:t>
            </a:r>
          </a:p>
          <a:p>
            <a:r>
              <a:rPr lang="es-ES" sz="2400" dirty="0"/>
              <a:t>El campo textual generalmente es un atributo de tipo </a:t>
            </a:r>
            <a:r>
              <a:rPr lang="es-ES" sz="2400" b="1" dirty="0" err="1"/>
              <a:t>text</a:t>
            </a:r>
            <a:endParaRPr lang="es-ES" sz="2400" b="1" dirty="0"/>
          </a:p>
          <a:p>
            <a:r>
              <a:rPr lang="es-ES" sz="2400" dirty="0"/>
              <a:t>En las búsquedas se utiliza el operador </a:t>
            </a:r>
            <a:r>
              <a:rPr lang="es-ES" sz="2400" b="1" dirty="0" err="1"/>
              <a:t>like</a:t>
            </a:r>
            <a:r>
              <a:rPr lang="es-ES" sz="2400" dirty="0"/>
              <a:t> o </a:t>
            </a:r>
            <a:r>
              <a:rPr lang="es-ES" sz="2400" b="1" dirty="0" err="1"/>
              <a:t>ilike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800415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procesamiento</a:t>
            </a:r>
            <a:r>
              <a:rPr lang="en-US" altLang="es-PE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b="0" dirty="0">
                <a:ea typeface="ＭＳ Ｐゴシック" panose="020B0600070205080204" pitchFamily="34" charset="-128"/>
              </a:rPr>
              <a:t> AND</a:t>
            </a:r>
            <a:endParaRPr lang="en-US" altLang="es-PE" dirty="0">
              <a:ea typeface="ＭＳ Ｐゴシック" panose="020B0600070205080204" pitchFamily="3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7782672" cy="3719019"/>
          </a:xfrm>
        </p:spPr>
        <p:txBody>
          <a:bodyPr/>
          <a:lstStyle/>
          <a:p>
            <a:r>
              <a:rPr lang="en-US" altLang="es-PE" b="1" dirty="0" err="1">
                <a:ea typeface="ＭＳ Ｐゴシック" panose="020B0600070205080204" pitchFamily="34" charset="-128"/>
              </a:rPr>
              <a:t>Mezclar</a:t>
            </a:r>
            <a:r>
              <a:rPr lang="en-US" altLang="es-PE" b="1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s-PE" altLang="es-PE" sz="1600" dirty="0">
                <a:ea typeface="ＭＳ Ｐゴシック" panose="020B0600070205080204" pitchFamily="34" charset="-128"/>
              </a:rPr>
              <a:t>Recorrer las dos publicaciones simultáneamente, en forma lineal sobre el número total de entradas.</a:t>
            </a:r>
            <a:endParaRPr lang="en-US" altLang="es-PE" sz="1600" dirty="0"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FB6A1B7-784E-419F-8416-78A85EDA6F16}" type="slidenum">
              <a:rPr lang="en-US" altLang="es-PE">
                <a:solidFill>
                  <a:srgbClr val="898989"/>
                </a:solidFill>
                <a:ea typeface="ＭＳ Ｐゴシック" panose="020B0600070205080204" pitchFamily="34" charset="-128"/>
                <a:cs typeface="Arial Unicode MS" pitchFamily="34" charset="-128"/>
              </a:rPr>
              <a:pPr/>
              <a:t>30</a:t>
            </a:fld>
            <a:endParaRPr lang="en-US" altLang="es-PE">
              <a:solidFill>
                <a:srgbClr val="898989"/>
              </a:solidFill>
              <a:ea typeface="ＭＳ Ｐゴシック" panose="020B0600070205080204" pitchFamily="34" charset="-128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1490" name="Text Box 98"/>
              <p:cNvSpPr txBox="1">
                <a:spLocks noChangeArrowheads="1"/>
              </p:cNvSpPr>
              <p:nvPr/>
            </p:nvSpPr>
            <p:spPr bwMode="auto">
              <a:xfrm>
                <a:off x="613080" y="3778985"/>
                <a:ext cx="737182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s-PE" altLang="es-PE" sz="1800" dirty="0">
                    <a:solidFill>
                      <a:srgbClr val="C0504D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Si las longitudes de la lista son </a:t>
                </a:r>
                <a14:m>
                  <m:oMath xmlns:m="http://schemas.openxmlformats.org/officeDocument/2006/math"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𝑛</m:t>
                    </m:r>
                  </m:oMath>
                </a14:m>
                <a:r>
                  <a:rPr lang="es-PE" altLang="es-PE" sz="1800" dirty="0">
                    <a:solidFill>
                      <a:srgbClr val="C0504D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y </a:t>
                </a:r>
                <a14:m>
                  <m:oMath xmlns:m="http://schemas.openxmlformats.org/officeDocument/2006/math"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𝑚</m:t>
                    </m:r>
                  </m:oMath>
                </a14:m>
                <a:r>
                  <a:rPr lang="es-PE" altLang="es-PE" sz="1800" dirty="0">
                    <a:solidFill>
                      <a:srgbClr val="C0504D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, la combinación toma </a:t>
                </a:r>
                <a14:m>
                  <m:oMath xmlns:m="http://schemas.openxmlformats.org/officeDocument/2006/math"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𝑂</m:t>
                    </m:r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 (</m:t>
                    </m:r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𝑛</m:t>
                    </m:r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 + </m:t>
                    </m:r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𝑚</m:t>
                    </m:r>
                    <m:r>
                      <a:rPr lang="es-PE" altLang="es-PE" sz="18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s-PE" altLang="es-PE" sz="1800" dirty="0">
                    <a:solidFill>
                      <a:srgbClr val="C0504D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operaciones</a:t>
                </a:r>
                <a:r>
                  <a:rPr lang="en-US" altLang="es-PE" sz="1800" dirty="0">
                    <a:solidFill>
                      <a:srgbClr val="C0504D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.</a:t>
                </a:r>
              </a:p>
              <a:p>
                <a:r>
                  <a:rPr lang="en-US" altLang="es-PE" sz="1600" u="sng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Crucial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: las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publicaciones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deben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estar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ordenadas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por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 el </a:t>
                </a:r>
                <a:r>
                  <a:rPr lang="en-US" altLang="es-PE" sz="1600" dirty="0" err="1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docID</a:t>
                </a:r>
                <a:r>
                  <a:rPr lang="en-US" altLang="es-PE" sz="1600" dirty="0">
                    <a:solidFill>
                      <a:srgbClr val="357E69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  <a:cs typeface="Arial Unicode MS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1211490" name="Text 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080" y="3778985"/>
                <a:ext cx="7371821" cy="923330"/>
              </a:xfrm>
              <a:prstGeom prst="rect">
                <a:avLst/>
              </a:prstGeom>
              <a:blipFill>
                <a:blip r:embed="rId2"/>
                <a:stretch>
                  <a:fillRect l="-744" t="-3311" b="-4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9" name="TextBox 96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PE" sz="1200">
                <a:solidFill>
                  <a:srgbClr val="FBFCFF"/>
                </a:solidFill>
                <a:latin typeface="Lucida Sans" panose="020B0602030504020204" pitchFamily="34" charset="0"/>
                <a:ea typeface="ＭＳ Ｐゴシック" panose="020B0600070205080204" pitchFamily="34" charset="-128"/>
                <a:cs typeface="Arial Unicode MS" pitchFamily="34" charset="-128"/>
              </a:rPr>
              <a:t>Sec. 1.3</a:t>
            </a:r>
          </a:p>
        </p:txBody>
      </p:sp>
      <p:sp>
        <p:nvSpPr>
          <p:cNvPr id="53" name="Text Box 2058"/>
          <p:cNvSpPr txBox="1">
            <a:spLocks noChangeArrowheads="1"/>
          </p:cNvSpPr>
          <p:nvPr/>
        </p:nvSpPr>
        <p:spPr bwMode="auto">
          <a:xfrm>
            <a:off x="7074000" y="2267146"/>
            <a:ext cx="612668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128</a:t>
            </a:r>
          </a:p>
        </p:txBody>
      </p:sp>
      <p:sp>
        <p:nvSpPr>
          <p:cNvPr id="54" name="Text Box 2065"/>
          <p:cNvSpPr txBox="1">
            <a:spLocks noChangeArrowheads="1"/>
          </p:cNvSpPr>
          <p:nvPr/>
        </p:nvSpPr>
        <p:spPr bwMode="auto">
          <a:xfrm>
            <a:off x="7378800" y="2800546"/>
            <a:ext cx="470000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34</a:t>
            </a:r>
          </a:p>
        </p:txBody>
      </p:sp>
      <p:grpSp>
        <p:nvGrpSpPr>
          <p:cNvPr id="55" name="Group 2083"/>
          <p:cNvGrpSpPr>
            <a:grpSpLocks/>
          </p:cNvGrpSpPr>
          <p:nvPr/>
        </p:nvGrpSpPr>
        <p:grpSpPr bwMode="auto">
          <a:xfrm>
            <a:off x="2709962" y="2267146"/>
            <a:ext cx="647700" cy="400050"/>
            <a:chOff x="1584" y="3162"/>
            <a:chExt cx="408" cy="252"/>
          </a:xfrm>
        </p:grpSpPr>
        <p:sp>
          <p:nvSpPr>
            <p:cNvPr id="56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57" name="AutoShape 2066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1790" y="3288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58" name="Group 2084"/>
          <p:cNvGrpSpPr>
            <a:grpSpLocks/>
          </p:cNvGrpSpPr>
          <p:nvPr/>
        </p:nvGrpSpPr>
        <p:grpSpPr bwMode="auto">
          <a:xfrm>
            <a:off x="3357662" y="2267146"/>
            <a:ext cx="668338" cy="400050"/>
            <a:chOff x="1992" y="3162"/>
            <a:chExt cx="421" cy="252"/>
          </a:xfrm>
        </p:grpSpPr>
        <p:sp>
          <p:nvSpPr>
            <p:cNvPr id="59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4</a:t>
              </a:r>
            </a:p>
          </p:txBody>
        </p:sp>
        <p:cxnSp>
          <p:nvCxnSpPr>
            <p:cNvPr id="60" name="AutoShape 2067"/>
            <p:cNvCxnSpPr>
              <a:cxnSpLocks noChangeShapeType="1"/>
              <a:stCxn id="59" idx="3"/>
              <a:endCxn id="62" idx="1"/>
            </p:cNvCxnSpPr>
            <p:nvPr/>
          </p:nvCxnSpPr>
          <p:spPr bwMode="auto">
            <a:xfrm>
              <a:off x="2198" y="3288"/>
              <a:ext cx="2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61" name="Group 2085"/>
          <p:cNvGrpSpPr>
            <a:grpSpLocks/>
          </p:cNvGrpSpPr>
          <p:nvPr/>
        </p:nvGrpSpPr>
        <p:grpSpPr bwMode="auto">
          <a:xfrm>
            <a:off x="4026000" y="2267146"/>
            <a:ext cx="609600" cy="400050"/>
            <a:chOff x="2413" y="3162"/>
            <a:chExt cx="384" cy="252"/>
          </a:xfrm>
        </p:grpSpPr>
        <p:sp>
          <p:nvSpPr>
            <p:cNvPr id="62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63" name="AutoShape 2068"/>
            <p:cNvCxnSpPr>
              <a:cxnSpLocks noChangeShapeType="1"/>
              <a:stCxn id="62" idx="3"/>
              <a:endCxn id="65" idx="1"/>
            </p:cNvCxnSpPr>
            <p:nvPr/>
          </p:nvCxnSpPr>
          <p:spPr bwMode="auto">
            <a:xfrm>
              <a:off x="2619" y="3288"/>
              <a:ext cx="17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64" name="Group 2086"/>
          <p:cNvGrpSpPr>
            <a:grpSpLocks/>
          </p:cNvGrpSpPr>
          <p:nvPr/>
        </p:nvGrpSpPr>
        <p:grpSpPr bwMode="auto">
          <a:xfrm>
            <a:off x="4635600" y="2267146"/>
            <a:ext cx="762000" cy="400050"/>
            <a:chOff x="2797" y="3162"/>
            <a:chExt cx="480" cy="252"/>
          </a:xfrm>
        </p:grpSpPr>
        <p:sp>
          <p:nvSpPr>
            <p:cNvPr id="65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16</a:t>
              </a:r>
            </a:p>
          </p:txBody>
        </p:sp>
        <p:cxnSp>
          <p:nvCxnSpPr>
            <p:cNvPr id="66" name="AutoShape 2069"/>
            <p:cNvCxnSpPr>
              <a:cxnSpLocks noChangeShapeType="1"/>
              <a:stCxn id="65" idx="3"/>
              <a:endCxn id="68" idx="1"/>
            </p:cNvCxnSpPr>
            <p:nvPr/>
          </p:nvCxnSpPr>
          <p:spPr bwMode="auto">
            <a:xfrm>
              <a:off x="3093" y="3288"/>
              <a:ext cx="1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67" name="Group 2087"/>
          <p:cNvGrpSpPr>
            <a:grpSpLocks/>
          </p:cNvGrpSpPr>
          <p:nvPr/>
        </p:nvGrpSpPr>
        <p:grpSpPr bwMode="auto">
          <a:xfrm>
            <a:off x="5397600" y="2267146"/>
            <a:ext cx="838200" cy="400050"/>
            <a:chOff x="3277" y="3162"/>
            <a:chExt cx="528" cy="252"/>
          </a:xfrm>
        </p:grpSpPr>
        <p:sp>
          <p:nvSpPr>
            <p:cNvPr id="68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32</a:t>
              </a:r>
            </a:p>
          </p:txBody>
        </p:sp>
        <p:cxnSp>
          <p:nvCxnSpPr>
            <p:cNvPr id="69" name="AutoShape 2070"/>
            <p:cNvCxnSpPr>
              <a:cxnSpLocks noChangeShapeType="1"/>
              <a:stCxn id="68" idx="3"/>
              <a:endCxn id="71" idx="1"/>
            </p:cNvCxnSpPr>
            <p:nvPr/>
          </p:nvCxnSpPr>
          <p:spPr bwMode="auto">
            <a:xfrm>
              <a:off x="3573" y="3288"/>
              <a:ext cx="23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70" name="Group 2088"/>
          <p:cNvGrpSpPr>
            <a:grpSpLocks/>
          </p:cNvGrpSpPr>
          <p:nvPr/>
        </p:nvGrpSpPr>
        <p:grpSpPr bwMode="auto">
          <a:xfrm>
            <a:off x="6235807" y="2267146"/>
            <a:ext cx="838201" cy="400050"/>
            <a:chOff x="3805" y="3162"/>
            <a:chExt cx="528" cy="252"/>
          </a:xfrm>
        </p:grpSpPr>
        <p:sp>
          <p:nvSpPr>
            <p:cNvPr id="71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64</a:t>
              </a:r>
            </a:p>
          </p:txBody>
        </p:sp>
        <p:cxnSp>
          <p:nvCxnSpPr>
            <p:cNvPr id="72" name="AutoShape 2071"/>
            <p:cNvCxnSpPr>
              <a:cxnSpLocks noChangeShapeType="1"/>
              <a:stCxn id="71" idx="3"/>
              <a:endCxn id="53" idx="1"/>
            </p:cNvCxnSpPr>
            <p:nvPr/>
          </p:nvCxnSpPr>
          <p:spPr bwMode="auto">
            <a:xfrm>
              <a:off x="4101" y="3288"/>
              <a:ext cx="23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73" name="Group 2089"/>
          <p:cNvGrpSpPr>
            <a:grpSpLocks/>
          </p:cNvGrpSpPr>
          <p:nvPr/>
        </p:nvGrpSpPr>
        <p:grpSpPr bwMode="auto">
          <a:xfrm>
            <a:off x="2730600" y="2800546"/>
            <a:ext cx="647700" cy="400050"/>
            <a:chOff x="1597" y="3498"/>
            <a:chExt cx="408" cy="252"/>
          </a:xfrm>
        </p:grpSpPr>
        <p:sp>
          <p:nvSpPr>
            <p:cNvPr id="74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</a:t>
              </a:r>
            </a:p>
          </p:txBody>
        </p:sp>
        <p:cxnSp>
          <p:nvCxnSpPr>
            <p:cNvPr id="75" name="AutoShape 2073"/>
            <p:cNvCxnSpPr>
              <a:cxnSpLocks noChangeShapeType="1"/>
              <a:stCxn id="74" idx="3"/>
              <a:endCxn id="77" idx="1"/>
            </p:cNvCxnSpPr>
            <p:nvPr/>
          </p:nvCxnSpPr>
          <p:spPr bwMode="auto">
            <a:xfrm>
              <a:off x="1803" y="3624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76" name="Group 2090"/>
          <p:cNvGrpSpPr>
            <a:grpSpLocks/>
          </p:cNvGrpSpPr>
          <p:nvPr/>
        </p:nvGrpSpPr>
        <p:grpSpPr bwMode="auto">
          <a:xfrm>
            <a:off x="3378300" y="2800546"/>
            <a:ext cx="647700" cy="400050"/>
            <a:chOff x="2005" y="3498"/>
            <a:chExt cx="408" cy="252"/>
          </a:xfrm>
        </p:grpSpPr>
        <p:sp>
          <p:nvSpPr>
            <p:cNvPr id="77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</a:t>
              </a:r>
            </a:p>
          </p:txBody>
        </p:sp>
        <p:cxnSp>
          <p:nvCxnSpPr>
            <p:cNvPr id="78" name="AutoShape 2074"/>
            <p:cNvCxnSpPr>
              <a:cxnSpLocks noChangeShapeType="1"/>
              <a:stCxn id="77" idx="3"/>
              <a:endCxn id="80" idx="1"/>
            </p:cNvCxnSpPr>
            <p:nvPr/>
          </p:nvCxnSpPr>
          <p:spPr bwMode="auto">
            <a:xfrm>
              <a:off x="2211" y="3624"/>
              <a:ext cx="20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79" name="Group 2091"/>
          <p:cNvGrpSpPr>
            <a:grpSpLocks/>
          </p:cNvGrpSpPr>
          <p:nvPr/>
        </p:nvGrpSpPr>
        <p:grpSpPr bwMode="auto">
          <a:xfrm>
            <a:off x="4026000" y="2800546"/>
            <a:ext cx="630237" cy="400050"/>
            <a:chOff x="2413" y="3498"/>
            <a:chExt cx="397" cy="252"/>
          </a:xfrm>
        </p:grpSpPr>
        <p:sp>
          <p:nvSpPr>
            <p:cNvPr id="80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3</a:t>
              </a:r>
            </a:p>
          </p:txBody>
        </p:sp>
        <p:cxnSp>
          <p:nvCxnSpPr>
            <p:cNvPr id="81" name="AutoShape 2075"/>
            <p:cNvCxnSpPr>
              <a:cxnSpLocks noChangeShapeType="1"/>
              <a:stCxn id="80" idx="3"/>
              <a:endCxn id="83" idx="1"/>
            </p:cNvCxnSpPr>
            <p:nvPr/>
          </p:nvCxnSpPr>
          <p:spPr bwMode="auto">
            <a:xfrm>
              <a:off x="2619" y="3624"/>
              <a:ext cx="191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82" name="Group 2092"/>
          <p:cNvGrpSpPr>
            <a:grpSpLocks/>
          </p:cNvGrpSpPr>
          <p:nvPr/>
        </p:nvGrpSpPr>
        <p:grpSpPr bwMode="auto">
          <a:xfrm>
            <a:off x="4656237" y="2800546"/>
            <a:ext cx="606425" cy="400050"/>
            <a:chOff x="2810" y="3498"/>
            <a:chExt cx="382" cy="252"/>
          </a:xfrm>
        </p:grpSpPr>
        <p:sp>
          <p:nvSpPr>
            <p:cNvPr id="83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5</a:t>
              </a:r>
            </a:p>
          </p:txBody>
        </p:sp>
        <p:cxnSp>
          <p:nvCxnSpPr>
            <p:cNvPr id="84" name="AutoShape 2076"/>
            <p:cNvCxnSpPr>
              <a:cxnSpLocks noChangeShapeType="1"/>
              <a:stCxn id="83" idx="3"/>
              <a:endCxn id="86" idx="1"/>
            </p:cNvCxnSpPr>
            <p:nvPr/>
          </p:nvCxnSpPr>
          <p:spPr bwMode="auto">
            <a:xfrm>
              <a:off x="3016" y="3624"/>
              <a:ext cx="17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85" name="Group 2093"/>
          <p:cNvGrpSpPr>
            <a:grpSpLocks/>
          </p:cNvGrpSpPr>
          <p:nvPr/>
        </p:nvGrpSpPr>
        <p:grpSpPr bwMode="auto">
          <a:xfrm>
            <a:off x="5262662" y="2800546"/>
            <a:ext cx="592138" cy="400050"/>
            <a:chOff x="3192" y="3498"/>
            <a:chExt cx="373" cy="252"/>
          </a:xfrm>
        </p:grpSpPr>
        <p:sp>
          <p:nvSpPr>
            <p:cNvPr id="86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0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8</a:t>
              </a:r>
            </a:p>
          </p:txBody>
        </p:sp>
        <p:cxnSp>
          <p:nvCxnSpPr>
            <p:cNvPr id="87" name="AutoShape 2077"/>
            <p:cNvCxnSpPr>
              <a:cxnSpLocks noChangeShapeType="1"/>
              <a:stCxn id="86" idx="3"/>
              <a:endCxn id="89" idx="1"/>
            </p:cNvCxnSpPr>
            <p:nvPr/>
          </p:nvCxnSpPr>
          <p:spPr bwMode="auto">
            <a:xfrm>
              <a:off x="3398" y="3624"/>
              <a:ext cx="16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88" name="Group 2094"/>
          <p:cNvGrpSpPr>
            <a:grpSpLocks/>
          </p:cNvGrpSpPr>
          <p:nvPr/>
        </p:nvGrpSpPr>
        <p:grpSpPr bwMode="auto">
          <a:xfrm>
            <a:off x="5854800" y="2800546"/>
            <a:ext cx="762000" cy="400050"/>
            <a:chOff x="3565" y="3498"/>
            <a:chExt cx="480" cy="252"/>
          </a:xfrm>
        </p:grpSpPr>
        <p:sp>
          <p:nvSpPr>
            <p:cNvPr id="89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13</a:t>
              </a:r>
            </a:p>
          </p:txBody>
        </p:sp>
        <p:cxnSp>
          <p:nvCxnSpPr>
            <p:cNvPr id="90" name="AutoShape 2078"/>
            <p:cNvCxnSpPr>
              <a:cxnSpLocks noChangeShapeType="1"/>
              <a:stCxn id="89" idx="3"/>
              <a:endCxn id="92" idx="1"/>
            </p:cNvCxnSpPr>
            <p:nvPr/>
          </p:nvCxnSpPr>
          <p:spPr bwMode="auto">
            <a:xfrm>
              <a:off x="3901" y="3624"/>
              <a:ext cx="14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grpSp>
        <p:nvGrpSpPr>
          <p:cNvPr id="91" name="Group 2095"/>
          <p:cNvGrpSpPr>
            <a:grpSpLocks/>
          </p:cNvGrpSpPr>
          <p:nvPr/>
        </p:nvGrpSpPr>
        <p:grpSpPr bwMode="auto">
          <a:xfrm>
            <a:off x="6616808" y="2800546"/>
            <a:ext cx="762001" cy="400050"/>
            <a:chOff x="4045" y="3498"/>
            <a:chExt cx="480" cy="252"/>
          </a:xfrm>
        </p:grpSpPr>
        <p:sp>
          <p:nvSpPr>
            <p:cNvPr id="92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296" cy="2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Unicode MS" pitchFamily="34" charset="-128"/>
                  <a:ea typeface="ＭＳ Ｐゴシック" pitchFamily="34" charset="-128"/>
                  <a:cs typeface="Arial Unicode MS" pitchFamily="34" charset="-128"/>
                </a:rPr>
                <a:t>21</a:t>
              </a:r>
            </a:p>
          </p:txBody>
        </p:sp>
        <p:cxnSp>
          <p:nvCxnSpPr>
            <p:cNvPr id="93" name="AutoShape 2079"/>
            <p:cNvCxnSpPr>
              <a:cxnSpLocks noChangeShapeType="1"/>
              <a:stCxn id="92" idx="3"/>
              <a:endCxn id="54" idx="1"/>
            </p:cNvCxnSpPr>
            <p:nvPr/>
          </p:nvCxnSpPr>
          <p:spPr bwMode="auto">
            <a:xfrm>
              <a:off x="4341" y="3624"/>
              <a:ext cx="18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</p:grpSp>
      <p:sp>
        <p:nvSpPr>
          <p:cNvPr id="94" name="Text Box 2080"/>
          <p:cNvSpPr txBox="1">
            <a:spLocks noChangeArrowheads="1"/>
          </p:cNvSpPr>
          <p:nvPr/>
        </p:nvSpPr>
        <p:spPr bwMode="auto">
          <a:xfrm>
            <a:off x="1359000" y="2267146"/>
            <a:ext cx="7986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i="1" kern="1200" dirty="0" err="1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Bruto</a:t>
            </a:r>
            <a:endParaRPr lang="en-US" sz="2000" b="1" i="1" kern="1200" dirty="0">
              <a:latin typeface="Arial Unicode MS" pitchFamily="34" charset="-128"/>
              <a:ea typeface="ＭＳ Ｐゴシック" pitchFamily="34" charset="-128"/>
              <a:cs typeface="Arial Unicode MS" pitchFamily="34" charset="-128"/>
            </a:endParaRPr>
          </a:p>
        </p:txBody>
      </p:sp>
      <p:sp>
        <p:nvSpPr>
          <p:cNvPr id="95" name="Text Box 2081"/>
          <p:cNvSpPr txBox="1">
            <a:spLocks noChangeArrowheads="1"/>
          </p:cNvSpPr>
          <p:nvPr/>
        </p:nvSpPr>
        <p:spPr bwMode="auto">
          <a:xfrm>
            <a:off x="1359000" y="2724346"/>
            <a:ext cx="8691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b="1" i="1" kern="1200" dirty="0">
                <a:latin typeface="Arial Unicode MS" pitchFamily="34" charset="-128"/>
                <a:ea typeface="ＭＳ Ｐゴシック" pitchFamily="34" charset="-128"/>
                <a:cs typeface="Arial Unicode MS" pitchFamily="34" charset="-128"/>
              </a:rPr>
              <a:t>Cesar</a:t>
            </a:r>
          </a:p>
        </p:txBody>
      </p:sp>
      <p:sp>
        <p:nvSpPr>
          <p:cNvPr id="100" name="Flecha a la derecha con muesca 99"/>
          <p:cNvSpPr/>
          <p:nvPr/>
        </p:nvSpPr>
        <p:spPr>
          <a:xfrm>
            <a:off x="4349174" y="3269669"/>
            <a:ext cx="1317226" cy="312921"/>
          </a:xfrm>
          <a:prstGeom prst="notchedRightArrow">
            <a:avLst>
              <a:gd name="adj1" fmla="val 24803"/>
              <a:gd name="adj2" fmla="val 66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12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49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procesamiento</a:t>
            </a:r>
            <a:r>
              <a:rPr lang="en-US" altLang="es-PE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b="0" dirty="0">
                <a:ea typeface="ＭＳ Ｐゴシック" panose="020B0600070205080204" pitchFamily="34" charset="-128"/>
              </a:rPr>
              <a:t> 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25" y="1251931"/>
            <a:ext cx="4308405" cy="32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4501" y="1494532"/>
                <a:ext cx="389261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fontAlgn="t"/>
                <a:r>
                  <a:rPr lang="en-US" sz="1600" dirty="0">
                    <a:solidFill>
                      <a:srgbClr val="100700"/>
                    </a:solidFill>
                  </a:rPr>
                  <a:t>p1, p2 – </a:t>
                </a:r>
                <a:r>
                  <a:rPr lang="es-PE" sz="1600" dirty="0">
                    <a:solidFill>
                      <a:srgbClr val="100700"/>
                    </a:solidFill>
                  </a:rPr>
                  <a:t>punteros a listas de publicación correspondientes a t1 y t2.</a:t>
                </a:r>
                <a:br>
                  <a:rPr lang="es-PE" sz="1600" dirty="0">
                    <a:solidFill>
                      <a:srgbClr val="100700"/>
                    </a:solidFill>
                  </a:rPr>
                </a:br>
                <a:r>
                  <a:rPr lang="es-PE" sz="1600" dirty="0" err="1">
                    <a:solidFill>
                      <a:srgbClr val="100700"/>
                    </a:solidFill>
                  </a:rPr>
                  <a:t>docID</a:t>
                </a:r>
                <a:r>
                  <a:rPr lang="es-PE" sz="1600" dirty="0">
                    <a:solidFill>
                      <a:srgbClr val="100700"/>
                    </a:solidFill>
                  </a:rPr>
                  <a:t>: función que devuelve el Id del documento en la ubicación señalada por </a:t>
                </a:r>
                <a14:m>
                  <m:oMath xmlns:m="http://schemas.openxmlformats.org/officeDocument/2006/math">
                    <m:r>
                      <a:rPr lang="es-PE" sz="1600" dirty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s-PE" sz="1600" b="0" i="0" dirty="0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PE" sz="1600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501" y="1494532"/>
                <a:ext cx="3892614" cy="1077218"/>
              </a:xfrm>
              <a:prstGeom prst="rect">
                <a:avLst/>
              </a:prstGeom>
              <a:blipFill>
                <a:blip r:embed="rId3"/>
                <a:stretch>
                  <a:fillRect l="-940" t="-1695" r="-784" b="-621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201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procesamiento</a:t>
            </a:r>
            <a:r>
              <a:rPr lang="en-US" altLang="es-PE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b="0" dirty="0">
                <a:ea typeface="ＭＳ Ｐゴシック" panose="020B0600070205080204" pitchFamily="34" charset="-128"/>
              </a:rPr>
              <a:t> 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797" y="1463153"/>
            <a:ext cx="4198502" cy="313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0" y="2286000"/>
            <a:ext cx="2514600" cy="342900"/>
          </a:xfrm>
          <a:prstGeom prst="rect">
            <a:avLst/>
          </a:prstGeom>
          <a:solidFill>
            <a:srgbClr val="FFFFCC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100700"/>
                </a:solidFill>
                <a:latin typeface="Open Sans Light"/>
                <a:cs typeface="Open Sans Light"/>
              </a:rPr>
              <a:t>ADD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(</a:t>
            </a:r>
            <a:r>
              <a:rPr lang="en-US" sz="1050" b="1" i="1" dirty="0">
                <a:solidFill>
                  <a:srgbClr val="100700"/>
                </a:solidFill>
                <a:latin typeface="Open Sans Light"/>
                <a:cs typeface="Open Sans Light"/>
              </a:rPr>
              <a:t>answer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, </a:t>
            </a:r>
            <a:r>
              <a:rPr lang="en-US" sz="1050" b="1" i="1" dirty="0" err="1">
                <a:solidFill>
                  <a:srgbClr val="100700"/>
                </a:solidFill>
                <a:latin typeface="Open Sans Light"/>
                <a:cs typeface="Open Sans Light"/>
              </a:rPr>
              <a:t>docID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(</a:t>
            </a:r>
            <a:r>
              <a:rPr lang="en-US" sz="1050" b="1" i="1" dirty="0">
                <a:solidFill>
                  <a:srgbClr val="100700"/>
                </a:solidFill>
                <a:latin typeface="Open Sans Light"/>
                <a:cs typeface="Open Sans Light"/>
              </a:rPr>
              <a:t>p</a:t>
            </a:r>
            <a:r>
              <a:rPr lang="en-US" sz="1050" b="1" baseline="-25000" dirty="0">
                <a:solidFill>
                  <a:srgbClr val="100700"/>
                </a:solidFill>
                <a:latin typeface="Open Sans Light"/>
                <a:cs typeface="Open Sans Light"/>
              </a:rPr>
              <a:t>1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600" y="4572000"/>
            <a:ext cx="2743200" cy="342900"/>
          </a:xfrm>
          <a:prstGeom prst="rect">
            <a:avLst/>
          </a:prstGeom>
          <a:solidFill>
            <a:srgbClr val="FFFFCC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100700"/>
                </a:solidFill>
                <a:latin typeface="Open Sans Light"/>
                <a:cs typeface="Open Sans Light"/>
              </a:rPr>
              <a:t>ADD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(</a:t>
            </a:r>
            <a:r>
              <a:rPr lang="en-US" sz="1050" b="1" i="1" dirty="0">
                <a:solidFill>
                  <a:srgbClr val="100700"/>
                </a:solidFill>
                <a:latin typeface="Open Sans Light"/>
                <a:cs typeface="Open Sans Light"/>
              </a:rPr>
              <a:t>answer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, </a:t>
            </a:r>
            <a:r>
              <a:rPr lang="en-US" sz="1050" b="1" i="1" dirty="0" err="1">
                <a:solidFill>
                  <a:srgbClr val="100700"/>
                </a:solidFill>
                <a:latin typeface="Open Sans Light"/>
                <a:cs typeface="Open Sans Light"/>
              </a:rPr>
              <a:t>docID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(</a:t>
            </a:r>
            <a:r>
              <a:rPr lang="en-US" sz="1050" b="1" i="1" dirty="0">
                <a:solidFill>
                  <a:srgbClr val="100700"/>
                </a:solidFill>
                <a:latin typeface="Open Sans Light"/>
                <a:cs typeface="Open Sans Light"/>
              </a:rPr>
              <a:t>p</a:t>
            </a:r>
            <a:r>
              <a:rPr lang="en-US" sz="1050" b="1" baseline="-25000" dirty="0">
                <a:solidFill>
                  <a:srgbClr val="100700"/>
                </a:solidFill>
                <a:latin typeface="Open Sans Light"/>
                <a:cs typeface="Open Sans Light"/>
              </a:rPr>
              <a:t>2</a:t>
            </a:r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)</a:t>
            </a: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3225600" y="2628900"/>
            <a:ext cx="2603700" cy="121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175200" y="4137300"/>
            <a:ext cx="2997000" cy="434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3350" y="934417"/>
            <a:ext cx="1085850" cy="342900"/>
          </a:xfrm>
          <a:prstGeom prst="rect">
            <a:avLst/>
          </a:prstGeom>
          <a:solidFill>
            <a:srgbClr val="FFFFCC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100700"/>
                </a:solidFill>
                <a:latin typeface="Open Sans Light"/>
                <a:cs typeface="Open Sans Light"/>
              </a:rPr>
              <a:t>Union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166676" y="1318800"/>
            <a:ext cx="365125" cy="171450"/>
          </a:xfrm>
          <a:prstGeom prst="straightConnector1">
            <a:avLst/>
          </a:prstGeom>
          <a:ln w="19050">
            <a:headEnd type="none" w="med" len="med"/>
            <a:tailEnd type="arrow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"/>
              <p:cNvSpPr txBox="1"/>
              <p:nvPr/>
            </p:nvSpPr>
            <p:spPr>
              <a:xfrm>
                <a:off x="4956299" y="971900"/>
                <a:ext cx="39874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fontAlgn="t"/>
                <a:r>
                  <a:rPr lang="en-US" sz="1600" dirty="0">
                    <a:solidFill>
                      <a:srgbClr val="100700"/>
                    </a:solidFill>
                  </a:rPr>
                  <a:t>p1, p2 – </a:t>
                </a:r>
                <a:r>
                  <a:rPr lang="es-PE" sz="1600" dirty="0">
                    <a:solidFill>
                      <a:srgbClr val="100700"/>
                    </a:solidFill>
                  </a:rPr>
                  <a:t>punteros a listas de publicación correspondientes a t1 y t2.</a:t>
                </a:r>
                <a:br>
                  <a:rPr lang="es-PE" sz="1600" dirty="0">
                    <a:solidFill>
                      <a:srgbClr val="100700"/>
                    </a:solidFill>
                  </a:rPr>
                </a:br>
                <a:r>
                  <a:rPr lang="es-PE" sz="1600" dirty="0" err="1">
                    <a:solidFill>
                      <a:srgbClr val="100700"/>
                    </a:solidFill>
                  </a:rPr>
                  <a:t>docID</a:t>
                </a:r>
                <a:r>
                  <a:rPr lang="es-PE" sz="1600" dirty="0">
                    <a:solidFill>
                      <a:srgbClr val="100700"/>
                    </a:solidFill>
                  </a:rPr>
                  <a:t>: función que devuelve el Id del documento en la ubicación señalada por </a:t>
                </a:r>
                <a14:m>
                  <m:oMath xmlns:m="http://schemas.openxmlformats.org/officeDocument/2006/math">
                    <m:r>
                      <a:rPr lang="es-PE" sz="1600" dirty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s-PE" sz="1600" b="0" i="0" dirty="0" smtClean="0">
                        <a:solidFill>
                          <a:srgbClr val="1007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PE" sz="1600" dirty="0">
                  <a:solidFill>
                    <a:srgbClr val="100700"/>
                  </a:solidFill>
                </a:endParaRPr>
              </a:p>
            </p:txBody>
          </p:sp>
        </mc:Choice>
        <mc:Fallback xmlns="">
          <p:sp>
            <p:nvSpPr>
              <p:cNvPr id="1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299" y="971900"/>
                <a:ext cx="3987450" cy="1077218"/>
              </a:xfrm>
              <a:prstGeom prst="rect">
                <a:avLst/>
              </a:prstGeom>
              <a:blipFill>
                <a:blip r:embed="rId3"/>
                <a:stretch>
                  <a:fillRect l="-765" t="-1695" r="-917" b="-621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9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: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procesamiento</a:t>
            </a:r>
            <a:r>
              <a:rPr lang="en-US" altLang="es-PE" b="0" dirty="0">
                <a:ea typeface="ＭＳ Ｐゴシック" panose="020B0600070205080204" pitchFamily="34" charset="-128"/>
              </a:rPr>
              <a:t> de </a:t>
            </a:r>
            <a:r>
              <a:rPr lang="en-US" altLang="es-PE" b="0" dirty="0" err="1">
                <a:ea typeface="ＭＳ Ｐゴシック" panose="020B0600070205080204" pitchFamily="34" charset="-128"/>
              </a:rPr>
              <a:t>consulta</a:t>
            </a:r>
            <a:r>
              <a:rPr lang="en-US" altLang="es-PE" b="0" dirty="0">
                <a:ea typeface="ＭＳ Ｐゴシック" panose="020B0600070205080204" pitchFamily="34" charset="-128"/>
              </a:rPr>
              <a:t> NOT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850006"/>
                <a:ext cx="7640108" cy="3719019"/>
              </a:xfrm>
            </p:spPr>
            <p:txBody>
              <a:bodyPr/>
              <a:lstStyle/>
              <a:p>
                <a:r>
                  <a:rPr lang="en-US" dirty="0">
                    <a:ea typeface="ＭＳ Ｐゴシック" pitchFamily="34" charset="-128"/>
                  </a:rPr>
                  <a:t>Ejercicio: </a:t>
                </a:r>
                <a:r>
                  <a:rPr lang="en-US" dirty="0" err="1">
                    <a:ea typeface="ＭＳ Ｐゴシック" pitchFamily="34" charset="-128"/>
                  </a:rPr>
                  <a:t>adaptar</a:t>
                </a:r>
                <a:r>
                  <a:rPr lang="en-US" dirty="0">
                    <a:ea typeface="ＭＳ Ｐゴシック" pitchFamily="34" charset="-128"/>
                  </a:rPr>
                  <a:t> el </a:t>
                </a:r>
                <a:r>
                  <a:rPr lang="en-US" dirty="0" err="1">
                    <a:ea typeface="ＭＳ Ｐゴシック" pitchFamily="34" charset="-128"/>
                  </a:rPr>
                  <a:t>seucodigo</a:t>
                </a:r>
                <a:r>
                  <a:rPr lang="en-US" dirty="0">
                    <a:ea typeface="ＭＳ Ｐゴシック" pitchFamily="34" charset="-128"/>
                  </a:rPr>
                  <a:t> para </a:t>
                </a:r>
                <a:r>
                  <a:rPr lang="en-US" dirty="0" err="1">
                    <a:ea typeface="ＭＳ Ｐゴシック" pitchFamily="34" charset="-128"/>
                  </a:rPr>
                  <a:t>ejecutar</a:t>
                </a:r>
                <a:r>
                  <a:rPr lang="en-US" dirty="0">
                    <a:ea typeface="ＭＳ Ｐゴシック" pitchFamily="34" charset="-128"/>
                  </a:rPr>
                  <a:t> la </a:t>
                </a:r>
                <a:r>
                  <a:rPr lang="en-US" dirty="0" err="1">
                    <a:ea typeface="ＭＳ Ｐゴシック" pitchFamily="34" charset="-128"/>
                  </a:rPr>
                  <a:t>consulta</a:t>
                </a:r>
                <a:r>
                  <a:rPr lang="en-US" dirty="0">
                    <a:ea typeface="ＭＳ Ｐゴシック" pitchFamily="34" charset="-128"/>
                  </a:rPr>
                  <a:t>.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dirty="0">
                    <a:ea typeface="ＭＳ Ｐゴシック" pitchFamily="34" charset="-128"/>
                  </a:rPr>
                  <a:t>	</a:t>
                </a:r>
                <a:r>
                  <a:rPr lang="en-US" b="1" i="1" dirty="0">
                    <a:ea typeface="ＭＳ Ｐゴシック" pitchFamily="34" charset="-128"/>
                  </a:rPr>
                  <a:t>t1 </a:t>
                </a:r>
                <a:r>
                  <a:rPr lang="en-US" i="1" dirty="0">
                    <a:ea typeface="ＭＳ Ｐゴシック" pitchFamily="34" charset="-128"/>
                  </a:rPr>
                  <a:t>AND NOT</a:t>
                </a:r>
                <a:r>
                  <a:rPr lang="en-US" dirty="0">
                    <a:ea typeface="ＭＳ Ｐゴシック" pitchFamily="34" charset="-128"/>
                  </a:rPr>
                  <a:t> </a:t>
                </a:r>
                <a:r>
                  <a:rPr lang="en-US" b="1" i="1" dirty="0">
                    <a:ea typeface="ＭＳ Ｐゴシック" pitchFamily="34" charset="-128"/>
                  </a:rPr>
                  <a:t>t2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b="1" i="1" dirty="0">
                    <a:ea typeface="ＭＳ Ｐゴシック" pitchFamily="34" charset="-128"/>
                  </a:rPr>
                  <a:t>   </a:t>
                </a:r>
                <a:r>
                  <a:rPr lang="en-US" b="1" i="1" dirty="0" err="1">
                    <a:ea typeface="ＭＳ Ｐゴシック" pitchFamily="34" charset="-128"/>
                  </a:rPr>
                  <a:t>ej</a:t>
                </a:r>
                <a:r>
                  <a:rPr lang="en-US" b="1" i="1" dirty="0">
                    <a:ea typeface="ＭＳ Ｐゴシック" pitchFamily="34" charset="-128"/>
                  </a:rPr>
                  <a:t>., </a:t>
                </a:r>
                <a:r>
                  <a:rPr lang="en-US" b="1" i="1" dirty="0" err="1">
                    <a:ea typeface="ＭＳ Ｐゴシック" pitchFamily="34" charset="-128"/>
                  </a:rPr>
                  <a:t>Bruto</a:t>
                </a:r>
                <a:r>
                  <a:rPr lang="en-US" b="1" i="1" dirty="0">
                    <a:ea typeface="ＭＳ Ｐゴシック" pitchFamily="34" charset="-128"/>
                  </a:rPr>
                  <a:t> AND NOT Cesar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b="1" i="1" dirty="0">
                    <a:ea typeface="ＭＳ Ｐゴシック" pitchFamily="34" charset="-128"/>
                  </a:rPr>
                  <a:t>	</a:t>
                </a:r>
                <a:endParaRPr lang="en-US" dirty="0">
                  <a:ea typeface="ＭＳ Ｐゴシック" pitchFamily="34" charset="-128"/>
                </a:endParaRPr>
              </a:p>
              <a:p>
                <a:r>
                  <a:rPr lang="es-PE" dirty="0">
                    <a:ea typeface="ＭＳ Ｐゴシック" pitchFamily="34" charset="-128"/>
                  </a:rPr>
                  <a:t>¿Podemos seguir ejecutando el algoritmo en tiempo </a:t>
                </a: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𝑂</m:t>
                    </m:r>
                    <m:r>
                      <a:rPr lang="es-PE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 (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𝑛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+</m:t>
                    </m:r>
                    <m:r>
                      <a:rPr lang="es-PE" b="0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𝑚</m:t>
                    </m:r>
                    <m:r>
                      <a:rPr lang="es-PE" i="1" dirty="0" smtClean="0"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s-PE" dirty="0">
                    <a:ea typeface="ＭＳ Ｐゴシック" pitchFamily="34" charset="-128"/>
                  </a:rPr>
                  <a:t>?</a:t>
                </a:r>
              </a:p>
              <a:p>
                <a:endParaRPr lang="es-PE" dirty="0">
                  <a:ea typeface="ＭＳ Ｐゴシック" pitchFamily="34" charset="-128"/>
                </a:endParaRPr>
              </a:p>
              <a:p>
                <a:pPr lvl="1"/>
                <a:r>
                  <a:rPr lang="es-PE" sz="1600" b="1" dirty="0">
                    <a:ea typeface="ＭＳ Ｐゴシック" pitchFamily="34" charset="-128"/>
                  </a:rPr>
                  <a:t>Diseñe el algoritmo. </a:t>
                </a:r>
                <a:endParaRPr lang="en-US" sz="1600" b="1" dirty="0">
                  <a:ea typeface="ＭＳ Ｐゴシック" pitchFamily="34" charset="-128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50006"/>
                <a:ext cx="7640108" cy="3719019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47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PE" dirty="0"/>
            </a:br>
            <a:r>
              <a:rPr lang="es-PE" dirty="0"/>
              <a:t>Optimización de Consultas</a:t>
            </a:r>
          </a:p>
        </p:txBody>
      </p:sp>
    </p:spTree>
    <p:extLst>
      <p:ext uri="{BB962C8B-B14F-4D97-AF65-F5344CB8AC3E}">
        <p14:creationId xmlns:p14="http://schemas.microsoft.com/office/powerpoint/2010/main" val="46192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dirty="0"/>
              <a:t>Optimización de Consultas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11700" y="811373"/>
                <a:ext cx="8520600" cy="1760378"/>
              </a:xfrm>
            </p:spPr>
            <p:txBody>
              <a:bodyPr/>
              <a:lstStyle/>
              <a:p>
                <a:pPr eaLnBrk="1" hangingPunct="1"/>
                <a:r>
                  <a:rPr lang="es-PE" dirty="0">
                    <a:latin typeface="Calibri" charset="0"/>
                    <a:ea typeface="ＭＳ Ｐゴシック" charset="0"/>
                    <a:cs typeface="ＭＳ Ｐゴシック" charset="0"/>
                  </a:rPr>
                  <a:t>¿Cuál es el mejor orden para el procesamiento de consultas?</a:t>
                </a:r>
              </a:p>
              <a:p>
                <a:pPr eaLnBrk="1" hangingPunct="1"/>
                <a:r>
                  <a:rPr lang="es-PE" dirty="0">
                    <a:latin typeface="Calibri" charset="0"/>
                    <a:ea typeface="ＭＳ Ｐゴシック" charset="0"/>
                    <a:cs typeface="ＭＳ Ｐゴシック" charset="0"/>
                  </a:rPr>
                  <a:t>Considere una consulta que es un AND de </a:t>
                </a: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𝑛</m:t>
                    </m:r>
                  </m:oMath>
                </a14:m>
                <a:r>
                  <a:rPr lang="es-PE" dirty="0">
                    <a:latin typeface="Calibri" charset="0"/>
                    <a:ea typeface="ＭＳ Ｐゴシック" charset="0"/>
                    <a:cs typeface="ＭＳ Ｐゴシック" charset="0"/>
                  </a:rPr>
                  <a:t> términos.</a:t>
                </a:r>
              </a:p>
              <a:p>
                <a:pPr eaLnBrk="1" hangingPunct="1"/>
                <a:r>
                  <a:rPr lang="es-PE" dirty="0">
                    <a:latin typeface="Calibri" charset="0"/>
                    <a:ea typeface="ＭＳ Ｐゴシック" charset="0"/>
                    <a:cs typeface="ＭＳ Ｐゴシック" charset="0"/>
                  </a:rPr>
                  <a:t>Para cada uno de los </a:t>
                </a:r>
                <a14:m>
                  <m:oMath xmlns:m="http://schemas.openxmlformats.org/officeDocument/2006/math">
                    <m:r>
                      <a:rPr lang="es-PE" i="1" dirty="0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𝑛</m:t>
                    </m:r>
                  </m:oMath>
                </a14:m>
                <a:r>
                  <a:rPr lang="es-PE" dirty="0">
                    <a:latin typeface="Calibri" charset="0"/>
                    <a:ea typeface="ＭＳ Ｐゴシック" charset="0"/>
                    <a:cs typeface="ＭＳ Ｐゴシック" charset="0"/>
                  </a:rPr>
                  <a:t> términos, se obtiene sus publicaciones, y AND los junta.</a:t>
                </a:r>
              </a:p>
              <a:p>
                <a:pPr marL="0" indent="0" eaLnBrk="1" hangingPunct="1">
                  <a:buNone/>
                </a:pPr>
                <a:endParaRPr lang="en-US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1203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811373"/>
                <a:ext cx="8520600" cy="1760378"/>
              </a:xfrm>
              <a:blipFill>
                <a:blip r:embed="rId2"/>
                <a:stretch>
                  <a:fillRect l="-429" b="-346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67" name="Text Box 1073"/>
          <p:cNvSpPr txBox="1">
            <a:spLocks noChangeArrowheads="1"/>
          </p:cNvSpPr>
          <p:nvPr/>
        </p:nvSpPr>
        <p:spPr bwMode="auto">
          <a:xfrm>
            <a:off x="1635054" y="4419221"/>
            <a:ext cx="478983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100" kern="1200" dirty="0">
                <a:solidFill>
                  <a:srgbClr val="A50021"/>
                </a:solidFill>
                <a:latin typeface="Calibri"/>
                <a:ea typeface="Arial Unicode MS" charset="0"/>
                <a:cs typeface="Arial Unicode MS" charset="0"/>
              </a:rPr>
              <a:t>Query:</a:t>
            </a:r>
            <a:r>
              <a:rPr lang="en-US" sz="2100" b="1" i="1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 Brutus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 </a:t>
            </a:r>
            <a:r>
              <a:rPr lang="en-US" sz="2100" i="1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AND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 </a:t>
            </a:r>
            <a:r>
              <a:rPr lang="en-US" sz="2100" b="1" i="1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Calpurnia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 </a:t>
            </a:r>
            <a:r>
              <a:rPr lang="en-US" sz="2100" i="1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AND</a:t>
            </a:r>
            <a:r>
              <a:rPr lang="en-US" sz="2100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 </a:t>
            </a:r>
            <a:r>
              <a:rPr lang="en-US" sz="2100" b="1" i="1" kern="1200" dirty="0">
                <a:solidFill>
                  <a:prstClr val="black"/>
                </a:solidFill>
                <a:latin typeface="Calibri"/>
                <a:ea typeface="Arial Unicode MS" charset="0"/>
                <a:cs typeface="Arial Unicode MS" charset="0"/>
              </a:rPr>
              <a:t>Caesar</a:t>
            </a:r>
          </a:p>
        </p:txBody>
      </p:sp>
      <p:sp>
        <p:nvSpPr>
          <p:cNvPr id="51217" name="TextBox 49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kern="1200">
                <a:solidFill>
                  <a:srgbClr val="FBFCFF"/>
                </a:solidFill>
              </a:rPr>
              <a:t>Sec. 1.3</a:t>
            </a:r>
          </a:p>
        </p:txBody>
      </p:sp>
      <p:sp>
        <p:nvSpPr>
          <p:cNvPr id="95" name="Text Box 1029"/>
          <p:cNvSpPr txBox="1">
            <a:spLocks noChangeArrowheads="1"/>
          </p:cNvSpPr>
          <p:nvPr/>
        </p:nvSpPr>
        <p:spPr bwMode="auto">
          <a:xfrm>
            <a:off x="378103" y="2700697"/>
            <a:ext cx="1092200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Arial Unicode MS" charset="0"/>
                <a:cs typeface="Arial Unicode MS" charset="0"/>
              </a:rPr>
              <a:t>Brutus</a:t>
            </a:r>
          </a:p>
        </p:txBody>
      </p:sp>
      <p:sp>
        <p:nvSpPr>
          <p:cNvPr id="96" name="Text Box 1030"/>
          <p:cNvSpPr txBox="1">
            <a:spLocks noChangeArrowheads="1"/>
          </p:cNvSpPr>
          <p:nvPr/>
        </p:nvSpPr>
        <p:spPr bwMode="auto">
          <a:xfrm>
            <a:off x="378103" y="3234097"/>
            <a:ext cx="1123950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 Unicode MS" charset="0"/>
              </a:rPr>
              <a:t>Caesar</a:t>
            </a:r>
          </a:p>
        </p:txBody>
      </p:sp>
      <p:sp>
        <p:nvSpPr>
          <p:cNvPr id="97" name="Text Box 1031"/>
          <p:cNvSpPr txBox="1">
            <a:spLocks noChangeArrowheads="1"/>
          </p:cNvSpPr>
          <p:nvPr/>
        </p:nvSpPr>
        <p:spPr bwMode="auto">
          <a:xfrm>
            <a:off x="378103" y="3767497"/>
            <a:ext cx="1490663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Arial Unicode MS" charset="0"/>
                <a:cs typeface="Arial Unicode MS" charset="0"/>
              </a:rPr>
              <a:t>Calpurnia</a:t>
            </a:r>
          </a:p>
        </p:txBody>
      </p:sp>
      <p:sp>
        <p:nvSpPr>
          <p:cNvPr id="98" name="AutoShape 1032"/>
          <p:cNvSpPr>
            <a:spLocks noChangeArrowheads="1"/>
          </p:cNvSpPr>
          <p:nvPr/>
        </p:nvSpPr>
        <p:spPr bwMode="auto">
          <a:xfrm>
            <a:off x="2054503" y="2776897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9" name="AutoShape 1033"/>
          <p:cNvSpPr>
            <a:spLocks noChangeArrowheads="1"/>
          </p:cNvSpPr>
          <p:nvPr/>
        </p:nvSpPr>
        <p:spPr bwMode="auto">
          <a:xfrm>
            <a:off x="2054503" y="3310297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100" name="Group 1034"/>
          <p:cNvGrpSpPr>
            <a:grpSpLocks/>
          </p:cNvGrpSpPr>
          <p:nvPr/>
        </p:nvGrpSpPr>
        <p:grpSpPr bwMode="auto">
          <a:xfrm>
            <a:off x="3273703" y="3843697"/>
            <a:ext cx="4876800" cy="304800"/>
            <a:chOff x="2064" y="2448"/>
            <a:chExt cx="3072" cy="192"/>
          </a:xfrm>
        </p:grpSpPr>
        <p:sp>
          <p:nvSpPr>
            <p:cNvPr id="101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2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3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4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05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</p:grpSp>
      <p:grpSp>
        <p:nvGrpSpPr>
          <p:cNvPr id="106" name="Group 1040"/>
          <p:cNvGrpSpPr>
            <a:grpSpLocks/>
          </p:cNvGrpSpPr>
          <p:nvPr/>
        </p:nvGrpSpPr>
        <p:grpSpPr bwMode="auto">
          <a:xfrm>
            <a:off x="3273703" y="3234097"/>
            <a:ext cx="4987925" cy="457200"/>
            <a:chOff x="2064" y="2688"/>
            <a:chExt cx="3142" cy="288"/>
          </a:xfrm>
        </p:grpSpPr>
        <p:grpSp>
          <p:nvGrpSpPr>
            <p:cNvPr id="107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116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17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18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19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20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</p:grpSp>
        <p:sp>
          <p:nvSpPr>
            <p:cNvPr id="108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</a:t>
              </a:r>
            </a:p>
          </p:txBody>
        </p:sp>
        <p:sp>
          <p:nvSpPr>
            <p:cNvPr id="109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</a:t>
              </a:r>
            </a:p>
          </p:txBody>
        </p:sp>
        <p:sp>
          <p:nvSpPr>
            <p:cNvPr id="110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</a:t>
              </a:r>
            </a:p>
          </p:txBody>
        </p:sp>
        <p:sp>
          <p:nvSpPr>
            <p:cNvPr id="111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5</a:t>
              </a:r>
            </a:p>
          </p:txBody>
        </p:sp>
        <p:sp>
          <p:nvSpPr>
            <p:cNvPr id="112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8</a:t>
              </a:r>
            </a:p>
          </p:txBody>
        </p:sp>
        <p:sp>
          <p:nvSpPr>
            <p:cNvPr id="113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16</a:t>
              </a:r>
            </a:p>
          </p:txBody>
        </p:sp>
        <p:sp>
          <p:nvSpPr>
            <p:cNvPr id="114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21</a:t>
              </a:r>
            </a:p>
          </p:txBody>
        </p:sp>
        <p:sp>
          <p:nvSpPr>
            <p:cNvPr id="115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34</a:t>
              </a:r>
            </a:p>
          </p:txBody>
        </p:sp>
      </p:grpSp>
      <p:grpSp>
        <p:nvGrpSpPr>
          <p:cNvPr id="121" name="Group 1055"/>
          <p:cNvGrpSpPr>
            <a:grpSpLocks/>
          </p:cNvGrpSpPr>
          <p:nvPr/>
        </p:nvGrpSpPr>
        <p:grpSpPr bwMode="auto">
          <a:xfrm>
            <a:off x="3273703" y="2700697"/>
            <a:ext cx="4876801" cy="457200"/>
            <a:chOff x="2064" y="2400"/>
            <a:chExt cx="3072" cy="288"/>
          </a:xfrm>
        </p:grpSpPr>
        <p:grpSp>
          <p:nvGrpSpPr>
            <p:cNvPr id="122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131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32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33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34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35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</p:grpSp>
        <p:sp>
          <p:nvSpPr>
            <p:cNvPr id="123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</a:t>
              </a:r>
            </a:p>
          </p:txBody>
        </p:sp>
        <p:sp>
          <p:nvSpPr>
            <p:cNvPr id="124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4</a:t>
              </a:r>
            </a:p>
          </p:txBody>
        </p:sp>
        <p:sp>
          <p:nvSpPr>
            <p:cNvPr id="125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8</a:t>
              </a:r>
            </a:p>
          </p:txBody>
        </p:sp>
        <p:sp>
          <p:nvSpPr>
            <p:cNvPr id="126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16</a:t>
              </a:r>
            </a:p>
          </p:txBody>
        </p:sp>
        <p:sp>
          <p:nvSpPr>
            <p:cNvPr id="127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32</a:t>
              </a:r>
            </a:p>
          </p:txBody>
        </p:sp>
        <p:sp>
          <p:nvSpPr>
            <p:cNvPr id="128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64</a:t>
              </a:r>
            </a:p>
          </p:txBody>
        </p:sp>
        <p:sp>
          <p:nvSpPr>
            <p:cNvPr id="129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128</a:t>
              </a:r>
            </a:p>
          </p:txBody>
        </p:sp>
        <p:sp>
          <p:nvSpPr>
            <p:cNvPr id="130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</p:grpSp>
      <p:sp>
        <p:nvSpPr>
          <p:cNvPr id="136" name="Text Box 1070"/>
          <p:cNvSpPr txBox="1">
            <a:spLocks noChangeArrowheads="1"/>
          </p:cNvSpPr>
          <p:nvPr/>
        </p:nvSpPr>
        <p:spPr bwMode="auto">
          <a:xfrm>
            <a:off x="3273703" y="3767497"/>
            <a:ext cx="572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13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37" name="AutoShape 1071"/>
          <p:cNvSpPr>
            <a:spLocks noChangeArrowheads="1"/>
          </p:cNvSpPr>
          <p:nvPr/>
        </p:nvSpPr>
        <p:spPr bwMode="auto">
          <a:xfrm>
            <a:off x="2054503" y="3843697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38" name="Text Box 1072"/>
          <p:cNvSpPr txBox="1">
            <a:spLocks noChangeArrowheads="1"/>
          </p:cNvSpPr>
          <p:nvPr/>
        </p:nvSpPr>
        <p:spPr bwMode="auto">
          <a:xfrm>
            <a:off x="3892828" y="3767497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9237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dirty="0"/>
              <a:t>Optimización de Consultas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11700" y="720000"/>
            <a:ext cx="8520600" cy="38490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</a:pPr>
            <a:r>
              <a:rPr lang="es-PE" sz="2000" b="1" dirty="0">
                <a:latin typeface="Calibri" charset="0"/>
                <a:ea typeface="ＭＳ Ｐゴシック" charset="0"/>
                <a:cs typeface="ＭＳ Ｐゴシック" charset="0"/>
              </a:rPr>
              <a:t>Proceso en orden de incremento de frecuencia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sz="1800" i="1" dirty="0">
                <a:latin typeface="Calibri" charset="0"/>
                <a:ea typeface="ＭＳ Ｐゴシック" charset="0"/>
              </a:rPr>
              <a:t>Comience con el conjunto más pequeño, luego siga con los cortes adicionales</a:t>
            </a:r>
            <a:r>
              <a:rPr lang="en-US" sz="1800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52231" name="TextBox 51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1.3</a:t>
            </a:r>
          </a:p>
        </p:txBody>
      </p:sp>
      <p:sp>
        <p:nvSpPr>
          <p:cNvPr id="101" name="AutoShape 2097"/>
          <p:cNvSpPr>
            <a:spLocks noChangeArrowheads="1"/>
          </p:cNvSpPr>
          <p:nvPr/>
        </p:nvSpPr>
        <p:spPr bwMode="auto">
          <a:xfrm>
            <a:off x="1920927" y="1696384"/>
            <a:ext cx="3808250" cy="781288"/>
          </a:xfrm>
          <a:prstGeom prst="upArrowCallout">
            <a:avLst>
              <a:gd name="adj1" fmla="val 80725"/>
              <a:gd name="adj2" fmla="val 80725"/>
              <a:gd name="adj3" fmla="val 16667"/>
              <a:gd name="adj4" fmla="val 66667"/>
            </a:avLst>
          </a:prstGeom>
          <a:solidFill>
            <a:srgbClr val="437085">
              <a:alpha val="50195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eso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que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necesario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la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frecuencia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de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documentos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en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 el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diccionario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2" name="Text Box 2098"/>
          <p:cNvSpPr txBox="1">
            <a:spLocks noChangeArrowheads="1"/>
          </p:cNvSpPr>
          <p:nvPr/>
        </p:nvSpPr>
        <p:spPr bwMode="auto">
          <a:xfrm>
            <a:off x="959794" y="4458585"/>
            <a:ext cx="66696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El query se </a:t>
            </a:r>
            <a:r>
              <a:rPr lang="en-US" sz="2000" kern="1200" dirty="0" err="1">
                <a:solidFill>
                  <a:prstClr val="black"/>
                </a:solidFill>
                <a:latin typeface="Calibri" charset="0"/>
              </a:rPr>
              <a:t>ejecuta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kern="1200" dirty="0" err="1">
                <a:solidFill>
                  <a:prstClr val="black"/>
                </a:solidFill>
                <a:latin typeface="Calibri" charset="0"/>
              </a:rPr>
              <a:t>como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 (</a:t>
            </a:r>
            <a:r>
              <a:rPr lang="en-US" sz="2000" b="1" i="1" kern="1200" dirty="0">
                <a:solidFill>
                  <a:prstClr val="black"/>
                </a:solidFill>
                <a:latin typeface="Calibri" charset="0"/>
              </a:rPr>
              <a:t>Calpurnia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i="1" kern="1200" dirty="0">
                <a:solidFill>
                  <a:prstClr val="black"/>
                </a:solidFill>
                <a:latin typeface="Calibri" charset="0"/>
              </a:rPr>
              <a:t>AND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b="1" i="1" kern="1200" dirty="0">
                <a:solidFill>
                  <a:prstClr val="black"/>
                </a:solidFill>
                <a:latin typeface="Calibri" charset="0"/>
              </a:rPr>
              <a:t>Brutus)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i="1" kern="1200" dirty="0">
                <a:solidFill>
                  <a:prstClr val="black"/>
                </a:solidFill>
                <a:latin typeface="Calibri" charset="0"/>
              </a:rPr>
              <a:t>AND </a:t>
            </a:r>
            <a:r>
              <a:rPr lang="en-US" sz="2000" b="1" i="1" kern="1200" dirty="0">
                <a:solidFill>
                  <a:prstClr val="black"/>
                </a:solidFill>
                <a:latin typeface="Calibri" charset="0"/>
              </a:rPr>
              <a:t>Caesar</a:t>
            </a:r>
            <a:r>
              <a:rPr lang="en-US" sz="2000" kern="1200" dirty="0">
                <a:solidFill>
                  <a:prstClr val="black"/>
                </a:solidFill>
                <a:latin typeface="Calibri" charset="0"/>
              </a:rPr>
              <a:t>.</a:t>
            </a:r>
          </a:p>
        </p:txBody>
      </p:sp>
      <p:sp>
        <p:nvSpPr>
          <p:cNvPr id="147" name="Text Box 1029"/>
          <p:cNvSpPr txBox="1">
            <a:spLocks noChangeArrowheads="1"/>
          </p:cNvSpPr>
          <p:nvPr/>
        </p:nvSpPr>
        <p:spPr bwMode="auto">
          <a:xfrm>
            <a:off x="311625" y="2721384"/>
            <a:ext cx="1092200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Arial Unicode MS" charset="0"/>
                <a:cs typeface="Arial Unicode MS" charset="0"/>
              </a:rPr>
              <a:t>Brutus</a:t>
            </a:r>
          </a:p>
        </p:txBody>
      </p:sp>
      <p:sp>
        <p:nvSpPr>
          <p:cNvPr id="148" name="Text Box 1030"/>
          <p:cNvSpPr txBox="1">
            <a:spLocks noChangeArrowheads="1"/>
          </p:cNvSpPr>
          <p:nvPr/>
        </p:nvSpPr>
        <p:spPr bwMode="auto">
          <a:xfrm>
            <a:off x="311625" y="3254784"/>
            <a:ext cx="1123950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 Unicode MS" charset="0"/>
              </a:rPr>
              <a:t>Caesar</a:t>
            </a:r>
          </a:p>
        </p:txBody>
      </p:sp>
      <p:sp>
        <p:nvSpPr>
          <p:cNvPr id="149" name="Text Box 1031"/>
          <p:cNvSpPr txBox="1">
            <a:spLocks noChangeArrowheads="1"/>
          </p:cNvSpPr>
          <p:nvPr/>
        </p:nvSpPr>
        <p:spPr bwMode="auto">
          <a:xfrm>
            <a:off x="311625" y="3788184"/>
            <a:ext cx="1490663" cy="461963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Arial Unicode MS" charset="0"/>
                <a:cs typeface="Arial Unicode MS" charset="0"/>
              </a:rPr>
              <a:t>Calpurnia</a:t>
            </a:r>
          </a:p>
        </p:txBody>
      </p:sp>
      <p:sp>
        <p:nvSpPr>
          <p:cNvPr id="150" name="AutoShape 1032"/>
          <p:cNvSpPr>
            <a:spLocks noChangeArrowheads="1"/>
          </p:cNvSpPr>
          <p:nvPr/>
        </p:nvSpPr>
        <p:spPr bwMode="auto">
          <a:xfrm>
            <a:off x="1988025" y="2797584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51" name="AutoShape 1033"/>
          <p:cNvSpPr>
            <a:spLocks noChangeArrowheads="1"/>
          </p:cNvSpPr>
          <p:nvPr/>
        </p:nvSpPr>
        <p:spPr bwMode="auto">
          <a:xfrm>
            <a:off x="1988025" y="3330984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grpSp>
        <p:nvGrpSpPr>
          <p:cNvPr id="152" name="Group 1034"/>
          <p:cNvGrpSpPr>
            <a:grpSpLocks/>
          </p:cNvGrpSpPr>
          <p:nvPr/>
        </p:nvGrpSpPr>
        <p:grpSpPr bwMode="auto">
          <a:xfrm>
            <a:off x="3207225" y="3864384"/>
            <a:ext cx="4876800" cy="304800"/>
            <a:chOff x="2064" y="2448"/>
            <a:chExt cx="3072" cy="192"/>
          </a:xfrm>
        </p:grpSpPr>
        <p:sp>
          <p:nvSpPr>
            <p:cNvPr id="153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54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55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56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  <p:sp>
          <p:nvSpPr>
            <p:cNvPr id="157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</p:grpSp>
      <p:grpSp>
        <p:nvGrpSpPr>
          <p:cNvPr id="158" name="Group 1040"/>
          <p:cNvGrpSpPr>
            <a:grpSpLocks/>
          </p:cNvGrpSpPr>
          <p:nvPr/>
        </p:nvGrpSpPr>
        <p:grpSpPr bwMode="auto">
          <a:xfrm>
            <a:off x="3207225" y="3254784"/>
            <a:ext cx="4987925" cy="457200"/>
            <a:chOff x="2064" y="2688"/>
            <a:chExt cx="3142" cy="288"/>
          </a:xfrm>
        </p:grpSpPr>
        <p:grpSp>
          <p:nvGrpSpPr>
            <p:cNvPr id="159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168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69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70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71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72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</p:grpSp>
        <p:sp>
          <p:nvSpPr>
            <p:cNvPr id="160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</a:t>
              </a:r>
            </a:p>
          </p:txBody>
        </p:sp>
        <p:sp>
          <p:nvSpPr>
            <p:cNvPr id="161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</a:t>
              </a:r>
            </a:p>
          </p:txBody>
        </p:sp>
        <p:sp>
          <p:nvSpPr>
            <p:cNvPr id="162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</a:t>
              </a:r>
            </a:p>
          </p:txBody>
        </p:sp>
        <p:sp>
          <p:nvSpPr>
            <p:cNvPr id="163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5</a:t>
              </a:r>
            </a:p>
          </p:txBody>
        </p:sp>
        <p:sp>
          <p:nvSpPr>
            <p:cNvPr id="164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8</a:t>
              </a:r>
            </a:p>
          </p:txBody>
        </p:sp>
        <p:sp>
          <p:nvSpPr>
            <p:cNvPr id="165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16</a:t>
              </a:r>
            </a:p>
          </p:txBody>
        </p:sp>
        <p:sp>
          <p:nvSpPr>
            <p:cNvPr id="166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21</a:t>
              </a:r>
            </a:p>
          </p:txBody>
        </p:sp>
        <p:sp>
          <p:nvSpPr>
            <p:cNvPr id="167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34</a:t>
              </a:r>
            </a:p>
          </p:txBody>
        </p:sp>
      </p:grpSp>
      <p:grpSp>
        <p:nvGrpSpPr>
          <p:cNvPr id="173" name="Group 1055"/>
          <p:cNvGrpSpPr>
            <a:grpSpLocks/>
          </p:cNvGrpSpPr>
          <p:nvPr/>
        </p:nvGrpSpPr>
        <p:grpSpPr bwMode="auto">
          <a:xfrm>
            <a:off x="3207225" y="2721384"/>
            <a:ext cx="4876801" cy="457200"/>
            <a:chOff x="2064" y="2400"/>
            <a:chExt cx="3072" cy="288"/>
          </a:xfrm>
        </p:grpSpPr>
        <p:grpSp>
          <p:nvGrpSpPr>
            <p:cNvPr id="174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183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84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85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86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  <p:sp>
            <p:nvSpPr>
              <p:cNvPr id="187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endParaRPr>
              </a:p>
            </p:txBody>
          </p:sp>
        </p:grpSp>
        <p:sp>
          <p:nvSpPr>
            <p:cNvPr id="175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2</a:t>
              </a:r>
            </a:p>
          </p:txBody>
        </p:sp>
        <p:sp>
          <p:nvSpPr>
            <p:cNvPr id="176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4</a:t>
              </a:r>
            </a:p>
          </p:txBody>
        </p:sp>
        <p:sp>
          <p:nvSpPr>
            <p:cNvPr id="177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8</a:t>
              </a:r>
            </a:p>
          </p:txBody>
        </p:sp>
        <p:sp>
          <p:nvSpPr>
            <p:cNvPr id="178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16</a:t>
              </a:r>
            </a:p>
          </p:txBody>
        </p:sp>
        <p:sp>
          <p:nvSpPr>
            <p:cNvPr id="179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32</a:t>
              </a:r>
            </a:p>
          </p:txBody>
        </p:sp>
        <p:sp>
          <p:nvSpPr>
            <p:cNvPr id="180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64</a:t>
              </a:r>
            </a:p>
          </p:txBody>
        </p:sp>
        <p:sp>
          <p:nvSpPr>
            <p:cNvPr id="181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charset="0"/>
                  <a:ea typeface="ＭＳ Ｐゴシック" charset="0"/>
                  <a:cs typeface="Arial Unicode MS" charset="0"/>
                </a:rPr>
                <a:t>128</a:t>
              </a:r>
            </a:p>
          </p:txBody>
        </p:sp>
        <p:sp>
          <p:nvSpPr>
            <p:cNvPr id="182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endParaRPr>
            </a:p>
          </p:txBody>
        </p:sp>
      </p:grpSp>
      <p:sp>
        <p:nvSpPr>
          <p:cNvPr id="188" name="Text Box 1070"/>
          <p:cNvSpPr txBox="1">
            <a:spLocks noChangeArrowheads="1"/>
          </p:cNvSpPr>
          <p:nvPr/>
        </p:nvSpPr>
        <p:spPr bwMode="auto">
          <a:xfrm>
            <a:off x="3207225" y="3788184"/>
            <a:ext cx="572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13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89" name="AutoShape 1071"/>
          <p:cNvSpPr>
            <a:spLocks noChangeArrowheads="1"/>
          </p:cNvSpPr>
          <p:nvPr/>
        </p:nvSpPr>
        <p:spPr bwMode="auto">
          <a:xfrm>
            <a:off x="1988025" y="3864384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90" name="Text Box 1072"/>
          <p:cNvSpPr txBox="1">
            <a:spLocks noChangeArrowheads="1"/>
          </p:cNvSpPr>
          <p:nvPr/>
        </p:nvSpPr>
        <p:spPr bwMode="auto">
          <a:xfrm>
            <a:off x="3826350" y="3788184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charset="0"/>
                <a:ea typeface="ＭＳ Ｐゴシック" charset="0"/>
                <a:cs typeface="Arial Unicode MS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526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 autoUpdateAnimBg="0"/>
      <p:bldP spid="102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dirty="0"/>
              <a:t>Optimización de Consultas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Ejercicio: recomendar un orden de procesamiento de consultas para:</a:t>
            </a:r>
          </a:p>
          <a:p>
            <a:pPr marL="0" indent="0" eaLnBrk="1" hangingPunct="1"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¿Cuales términos (dos) debemos</a:t>
            </a:r>
          </a:p>
          <a:p>
            <a:pPr marL="0" indent="0" eaLnBrk="1" hangingPunct="1">
              <a:buNone/>
            </a:pPr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procesar primero?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4274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6345516"/>
              </p:ext>
            </p:extLst>
          </p:nvPr>
        </p:nvGraphicFramePr>
        <p:xfrm>
          <a:off x="4844692" y="2456757"/>
          <a:ext cx="290195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3" imgW="1765300" imgH="1117600" progId="Excel.Sheet.8">
                  <p:embed/>
                </p:oleObj>
              </mc:Choice>
              <mc:Fallback>
                <p:oleObj name="Worksheet" r:id="rId3" imgW="1765300" imgH="1117600" progId="Excel.Sheet.8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692" y="2456757"/>
                        <a:ext cx="2901950" cy="18367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100700"/>
                        </a:solidFill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78068" y="1377092"/>
            <a:ext cx="699594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(tangerine </a:t>
            </a:r>
            <a:r>
              <a:rPr lang="en-US" i="1" kern="1200" dirty="0">
                <a:solidFill>
                  <a:prstClr val="black"/>
                </a:solidFill>
                <a:latin typeface="Times New Roman" charset="0"/>
              </a:rPr>
              <a:t>OR</a:t>
            </a: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 trees) </a:t>
            </a:r>
            <a:r>
              <a:rPr lang="en-US" i="1" kern="1200" dirty="0">
                <a:solidFill>
                  <a:prstClr val="black"/>
                </a:solidFill>
                <a:latin typeface="Times New Roman" charset="0"/>
              </a:rPr>
              <a:t>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(marmalade </a:t>
            </a:r>
            <a:r>
              <a:rPr lang="en-US" i="1" kern="1200" dirty="0">
                <a:solidFill>
                  <a:prstClr val="black"/>
                </a:solidFill>
                <a:latin typeface="Times New Roman" charset="0"/>
              </a:rPr>
              <a:t>OR</a:t>
            </a: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 skies) </a:t>
            </a:r>
            <a:r>
              <a:rPr lang="en-US" i="1" kern="1200" dirty="0">
                <a:solidFill>
                  <a:prstClr val="black"/>
                </a:solidFill>
                <a:latin typeface="Times New Roman" charset="0"/>
              </a:rPr>
              <a:t>AND</a:t>
            </a:r>
            <a:endParaRPr lang="en-US" b="1" i="1" kern="1200" dirty="0">
              <a:solidFill>
                <a:prstClr val="black"/>
              </a:solidFill>
              <a:latin typeface="Times New Roman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(kaleidoscope </a:t>
            </a:r>
            <a:r>
              <a:rPr lang="en-US" i="1" kern="1200" dirty="0">
                <a:solidFill>
                  <a:prstClr val="black"/>
                </a:solidFill>
                <a:latin typeface="Times New Roman" charset="0"/>
              </a:rPr>
              <a:t>OR</a:t>
            </a:r>
            <a:r>
              <a:rPr lang="en-US" b="1" i="1" kern="1200" dirty="0">
                <a:solidFill>
                  <a:prstClr val="black"/>
                </a:solidFill>
                <a:latin typeface="Times New Roman" charset="0"/>
              </a:rPr>
              <a:t> eyes)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i="1" kern="1200" dirty="0">
              <a:solidFill>
                <a:prstClr val="black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14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dirty="0"/>
              <a:t>Optimización de Consultas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7576610" cy="3719019"/>
          </a:xfrm>
        </p:spPr>
        <p:txBody>
          <a:bodyPr/>
          <a:lstStyle/>
          <a:p>
            <a:r>
              <a:rPr lang="en-US" sz="2300" dirty="0">
                <a:latin typeface="Calibri" charset="0"/>
                <a:ea typeface="ＭＳ Ｐゴシック" charset="0"/>
                <a:cs typeface="ＭＳ Ｐゴシック" charset="0"/>
              </a:rPr>
              <a:t>Sea la consulta: </a:t>
            </a:r>
            <a:r>
              <a:rPr lang="en-US" sz="2300" i="1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300" b="1" i="1" dirty="0" err="1">
                <a:latin typeface="Calibri" charset="0"/>
                <a:ea typeface="ＭＳ Ｐゴシック" charset="0"/>
                <a:cs typeface="ＭＳ Ｐゴシック" charset="0"/>
              </a:rPr>
              <a:t>enloquecer</a:t>
            </a:r>
            <a:r>
              <a:rPr lang="en-US" sz="2300" i="1" dirty="0">
                <a:latin typeface="Calibri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300" b="1" i="1" dirty="0" err="1">
                <a:latin typeface="Calibri" charset="0"/>
                <a:ea typeface="ＭＳ Ｐゴシック" charset="0"/>
                <a:cs typeface="ＭＳ Ｐゴシック" charset="0"/>
              </a:rPr>
              <a:t>multitud</a:t>
            </a:r>
            <a:r>
              <a:rPr lang="en-US" sz="2300" i="1" dirty="0">
                <a:latin typeface="Calibri" charset="0"/>
                <a:ea typeface="ＭＳ Ｐゴシック" charset="0"/>
                <a:cs typeface="ＭＳ Ｐゴシック" charset="0"/>
              </a:rPr>
              <a:t>) AND (</a:t>
            </a:r>
            <a:r>
              <a:rPr lang="en-US" sz="2300" b="1" i="1" dirty="0" err="1">
                <a:latin typeface="Calibri" charset="0"/>
                <a:ea typeface="ＭＳ Ｐゴシック" charset="0"/>
                <a:cs typeface="ＭＳ Ｐゴシック" charset="0"/>
              </a:rPr>
              <a:t>innoble</a:t>
            </a:r>
            <a:r>
              <a:rPr lang="en-US" sz="2300" i="1" dirty="0">
                <a:latin typeface="Calibri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300" b="1" i="1" dirty="0" err="1">
                <a:latin typeface="Calibri" charset="0"/>
                <a:ea typeface="ＭＳ Ｐゴシック" charset="0"/>
                <a:cs typeface="ＭＳ Ｐゴシック" charset="0"/>
              </a:rPr>
              <a:t>pelea</a:t>
            </a:r>
            <a:r>
              <a:rPr lang="en-US" sz="2300" i="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sz="23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Obtener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frecuencia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documentos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para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todos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los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términos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Calcule el tamaño de cada OR mediante la suma de sus frecuencias.</a:t>
            </a:r>
          </a:p>
          <a:p>
            <a:pPr lvl="1"/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Procesar en orden creciente de tamaños del OR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7FC0751-48A7-F14C-B9AD-85CCE62BD880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38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1.3</a:t>
            </a:r>
          </a:p>
        </p:txBody>
      </p:sp>
    </p:spTree>
    <p:extLst>
      <p:ext uri="{BB962C8B-B14F-4D97-AF65-F5344CB8AC3E}">
        <p14:creationId xmlns:p14="http://schemas.microsoft.com/office/powerpoint/2010/main" val="2351286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PE" dirty="0"/>
              <a:t>Optimización de Consultas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700" y="850006"/>
            <a:ext cx="7724717" cy="413536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Ejercicio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 Si la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consulta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Amigos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2000" b="1" i="1" dirty="0" err="1">
                <a:latin typeface="Calibri" charset="0"/>
                <a:ea typeface="ＭＳ Ｐゴシック" charset="0"/>
                <a:cs typeface="ＭＳ Ｐゴシック" charset="0"/>
              </a:rPr>
              <a:t>Romanos</a:t>
            </a:r>
            <a:r>
              <a:rPr lang="en-US" sz="2000" i="1" dirty="0">
                <a:latin typeface="Calibri" charset="0"/>
                <a:ea typeface="ＭＳ Ｐゴシック" charset="0"/>
                <a:cs typeface="ＭＳ Ｐゴシック" charset="0"/>
              </a:rPr>
              <a:t> AND (NOT </a:t>
            </a:r>
            <a:r>
              <a:rPr lang="en-US" sz="2000" b="1" i="1" dirty="0" err="1">
                <a:latin typeface="Calibri" charset="0"/>
                <a:ea typeface="ＭＳ Ｐゴシック" charset="0"/>
                <a:cs typeface="ＭＳ Ｐゴシック" charset="0"/>
              </a:rPr>
              <a:t>Compatriotas</a:t>
            </a:r>
            <a:r>
              <a:rPr lang="en-US" sz="2000" i="1" dirty="0">
                <a:latin typeface="Calibri" charset="0"/>
                <a:ea typeface="ＭＳ Ｐゴシック" charset="0"/>
                <a:cs typeface="ＭＳ Ｐゴシック" charset="0"/>
              </a:rPr>
              <a:t>),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Cómo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podríamos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usar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frecuencia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sz="2000" b="1" i="1" dirty="0" err="1">
                <a:latin typeface="Calibri" charset="0"/>
                <a:ea typeface="ＭＳ Ｐゴシック" charset="0"/>
                <a:cs typeface="ＭＳ Ｐゴシック" charset="0"/>
              </a:rPr>
              <a:t>Compatriotas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Ejercicio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: Si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extendemos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el Merge</a:t>
            </a:r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 a cualquier consulta booleana (AND, OR, NOT). ¿Podemos garantizar siempre la ejecución en tiempo lineal respecto el tamaño total de las publicaciones?</a:t>
            </a:r>
          </a:p>
          <a:p>
            <a:pPr marL="0" indent="0" eaLnBrk="1" hangingPunct="1">
              <a:buNone/>
            </a:pPr>
            <a:endParaRPr lang="es-P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0">
              <a:spcBef>
                <a:spcPts val="600"/>
              </a:spcBef>
              <a:buClr>
                <a:srgbClr val="695D46"/>
              </a:buClr>
            </a:pPr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Prueba la función de búsqueda 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http://www.rhymezone.com/shakespeare/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600"/>
              </a:spcBef>
              <a:buClr>
                <a:srgbClr val="695D46"/>
              </a:buClr>
            </a:pPr>
            <a:r>
              <a:rPr lang="es-PE" sz="2000" dirty="0">
                <a:latin typeface="Calibri" charset="0"/>
                <a:ea typeface="ＭＳ Ｐゴシック" charset="0"/>
                <a:cs typeface="ＭＳ Ｐゴシック" charset="0"/>
              </a:rPr>
              <a:t>Escribe cuatro características de búsqueda que crees que la página podría mejorar.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Clr>
                <a:srgbClr val="695D46"/>
              </a:buClr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s-P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2F95241-8772-2C43-B026-0EF693475D43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39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6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B0C661D-73C7-46E7-8D59-CAB9182ADD93}"/>
              </a:ext>
            </a:extLst>
          </p:cNvPr>
          <p:cNvGraphicFramePr>
            <a:graphicFrameLocks noGrp="1"/>
          </p:cNvGraphicFramePr>
          <p:nvPr/>
        </p:nvGraphicFramePr>
        <p:xfrm>
          <a:off x="1271080" y="852025"/>
          <a:ext cx="3602641" cy="1420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36">
                  <a:extLst>
                    <a:ext uri="{9D8B030D-6E8A-4147-A177-3AD203B41FA5}">
                      <a16:colId xmlns:a16="http://schemas.microsoft.com/office/drawing/2014/main" val="2259073400"/>
                    </a:ext>
                  </a:extLst>
                </a:gridCol>
                <a:gridCol w="1160196">
                  <a:extLst>
                    <a:ext uri="{9D8B030D-6E8A-4147-A177-3AD203B41FA5}">
                      <a16:colId xmlns:a16="http://schemas.microsoft.com/office/drawing/2014/main" val="918489255"/>
                    </a:ext>
                  </a:extLst>
                </a:gridCol>
                <a:gridCol w="1062792">
                  <a:extLst>
                    <a:ext uri="{9D8B030D-6E8A-4147-A177-3AD203B41FA5}">
                      <a16:colId xmlns:a16="http://schemas.microsoft.com/office/drawing/2014/main" val="602816699"/>
                    </a:ext>
                  </a:extLst>
                </a:gridCol>
                <a:gridCol w="846617">
                  <a:extLst>
                    <a:ext uri="{9D8B030D-6E8A-4147-A177-3AD203B41FA5}">
                      <a16:colId xmlns:a16="http://schemas.microsoft.com/office/drawing/2014/main" val="621914980"/>
                    </a:ext>
                  </a:extLst>
                </a:gridCol>
              </a:tblGrid>
              <a:tr h="460299">
                <a:tc>
                  <a:txBody>
                    <a:bodyPr/>
                    <a:lstStyle/>
                    <a:p>
                      <a:r>
                        <a:rPr lang="es-ES" sz="1500" dirty="0"/>
                        <a:t>Id</a:t>
                      </a:r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dirty="0" err="1"/>
                        <a:t>Title</a:t>
                      </a:r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Content</a:t>
                      </a:r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dirty="0"/>
                        <a:t>Date</a:t>
                      </a:r>
                      <a:endParaRPr lang="es-PE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517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526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138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s-PE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457"/>
                  </a:ext>
                </a:extLst>
              </a:tr>
            </a:tbl>
          </a:graphicData>
        </a:graphic>
      </p:graphicFrame>
      <p:pic>
        <p:nvPicPr>
          <p:cNvPr id="12292" name="Picture 4" descr="34 Bootstrap Search Box Examples To Easily Find A Needle In A Haystack">
            <a:extLst>
              <a:ext uri="{FF2B5EF4-FFF2-40B4-BE49-F238E27FC236}">
                <a16:creationId xmlns:a16="http://schemas.microsoft.com/office/drawing/2014/main" id="{31E5FF92-5708-428A-98F9-89864E13C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21707" r="8107" b="25707"/>
          <a:stretch/>
        </p:blipFill>
        <p:spPr bwMode="auto">
          <a:xfrm>
            <a:off x="1271080" y="2844941"/>
            <a:ext cx="3669176" cy="185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6DC9AC-F94A-4CCD-9387-1D416C128AEF}"/>
              </a:ext>
            </a:extLst>
          </p:cNvPr>
          <p:cNvSpPr txBox="1"/>
          <p:nvPr/>
        </p:nvSpPr>
        <p:spPr>
          <a:xfrm>
            <a:off x="5280661" y="212416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098DD"/>
                </a:solidFill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A82DA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200" i="1" dirty="0">
                <a:solidFill>
                  <a:srgbClr val="0098DD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News </a:t>
            </a:r>
          </a:p>
          <a:p>
            <a:r>
              <a:rPr lang="en-US" sz="1200" i="1" dirty="0">
                <a:solidFill>
                  <a:srgbClr val="0098DD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content </a:t>
            </a:r>
            <a:r>
              <a:rPr lang="en-US" sz="1200" i="1" dirty="0" err="1">
                <a:solidFill>
                  <a:srgbClr val="0098DD"/>
                </a:solidFill>
                <a:latin typeface="Consolas" panose="020B0609020204030204" pitchFamily="49" charset="0"/>
              </a:rPr>
              <a:t>ilike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‘%keyword1%’</a:t>
            </a:r>
          </a:p>
          <a:p>
            <a:pPr algn="ctr"/>
            <a:r>
              <a:rPr lang="en-US" sz="1200" i="1" dirty="0">
                <a:solidFill>
                  <a:srgbClr val="0098DD"/>
                </a:solidFill>
                <a:latin typeface="Consolas" panose="020B0609020204030204" pitchFamily="49" charset="0"/>
              </a:rPr>
              <a:t>and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content </a:t>
            </a:r>
            <a:r>
              <a:rPr lang="en-US" sz="1200" i="1" dirty="0" err="1">
                <a:solidFill>
                  <a:srgbClr val="0098DD"/>
                </a:solidFill>
                <a:latin typeface="Consolas" panose="020B0609020204030204" pitchFamily="49" charset="0"/>
              </a:rPr>
              <a:t>ilike</a:t>
            </a:r>
            <a:r>
              <a:rPr lang="en-US" sz="1200" dirty="0">
                <a:solidFill>
                  <a:srgbClr val="383A42"/>
                </a:solidFill>
                <a:latin typeface="Consolas" panose="020B0609020204030204" pitchFamily="49" charset="0"/>
              </a:rPr>
              <a:t> ‘%keyword2%’</a:t>
            </a: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40EAA554-12E1-4198-AAC1-45524148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20704"/>
            <a:ext cx="7760970" cy="674176"/>
          </a:xfrm>
        </p:spPr>
        <p:txBody>
          <a:bodyPr/>
          <a:lstStyle/>
          <a:p>
            <a:r>
              <a:rPr lang="es-ES" dirty="0"/>
              <a:t>Solución en Base de Datos Relacionales</a:t>
            </a:r>
            <a:endParaRPr lang="es-PE" dirty="0"/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CE313673-998A-40C3-94B1-A8DE63020022}"/>
              </a:ext>
            </a:extLst>
          </p:cNvPr>
          <p:cNvSpPr/>
          <p:nvPr/>
        </p:nvSpPr>
        <p:spPr>
          <a:xfrm>
            <a:off x="4572000" y="2844941"/>
            <a:ext cx="2299716" cy="1446534"/>
          </a:xfrm>
          <a:prstGeom prst="bentUpArrow">
            <a:avLst>
              <a:gd name="adj1" fmla="val 8015"/>
              <a:gd name="adj2" fmla="val 10737"/>
              <a:gd name="adj3" fmla="val 20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1A0ADF3B-26A6-4EC7-A711-B3F322AF92BB}"/>
              </a:ext>
            </a:extLst>
          </p:cNvPr>
          <p:cNvSpPr/>
          <p:nvPr/>
        </p:nvSpPr>
        <p:spPr>
          <a:xfrm rot="16200000">
            <a:off x="5441029" y="852907"/>
            <a:ext cx="623246" cy="1624790"/>
          </a:xfrm>
          <a:prstGeom prst="bentUpArrow">
            <a:avLst>
              <a:gd name="adj1" fmla="val 13996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  <p:sp>
        <p:nvSpPr>
          <p:cNvPr id="12" name="Diagrama de flujo: multidocumento 11">
            <a:extLst>
              <a:ext uri="{FF2B5EF4-FFF2-40B4-BE49-F238E27FC236}">
                <a16:creationId xmlns:a16="http://schemas.microsoft.com/office/drawing/2014/main" id="{E157A7EC-14F2-4D0D-90C9-CBBC3C1D25E2}"/>
              </a:ext>
            </a:extLst>
          </p:cNvPr>
          <p:cNvSpPr/>
          <p:nvPr/>
        </p:nvSpPr>
        <p:spPr>
          <a:xfrm>
            <a:off x="2974118" y="2489535"/>
            <a:ext cx="507492" cy="241114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  <p:sp>
        <p:nvSpPr>
          <p:cNvPr id="13" name="Flecha: a la derecha con bandas 12">
            <a:extLst>
              <a:ext uri="{FF2B5EF4-FFF2-40B4-BE49-F238E27FC236}">
                <a16:creationId xmlns:a16="http://schemas.microsoft.com/office/drawing/2014/main" id="{094009E4-DBD8-4311-A942-8DD53C82E491}"/>
              </a:ext>
            </a:extLst>
          </p:cNvPr>
          <p:cNvSpPr/>
          <p:nvPr/>
        </p:nvSpPr>
        <p:spPr>
          <a:xfrm rot="5400000">
            <a:off x="2568245" y="2445964"/>
            <a:ext cx="381564" cy="3020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</p:spTree>
    <p:extLst>
      <p:ext uri="{BB962C8B-B14F-4D97-AF65-F5344CB8AC3E}">
        <p14:creationId xmlns:p14="http://schemas.microsoft.com/office/powerpoint/2010/main" val="28216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PE" dirty="0"/>
            </a:br>
            <a:r>
              <a:rPr lang="es-PE" dirty="0"/>
              <a:t>Laboratorio</a:t>
            </a:r>
          </a:p>
        </p:txBody>
      </p:sp>
    </p:spTree>
    <p:extLst>
      <p:ext uri="{BB962C8B-B14F-4D97-AF65-F5344CB8AC3E}">
        <p14:creationId xmlns:p14="http://schemas.microsoft.com/office/powerpoint/2010/main" val="323893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ECF61D-46D9-44B0-8809-F8E87087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504"/>
            <a:ext cx="7886700" cy="784819"/>
          </a:xfrm>
        </p:spPr>
        <p:txBody>
          <a:bodyPr/>
          <a:lstStyle/>
          <a:p>
            <a:r>
              <a:rPr lang="es-ES" dirty="0"/>
              <a:t>Solución en Base de Datos Relacionales</a:t>
            </a:r>
            <a:endParaRPr lang="es-PE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305B64-157C-4CCA-8916-55DBC8C5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3480"/>
            <a:ext cx="6299835" cy="2667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</a:rPr>
              <a:t>En producción el sistema se cae….</a:t>
            </a:r>
          </a:p>
          <a:p>
            <a:pPr marL="0" indent="0">
              <a:buNone/>
            </a:pPr>
            <a:r>
              <a:rPr lang="es-ES" b="1" dirty="0"/>
              <a:t>¿Por qué?</a:t>
            </a:r>
          </a:p>
          <a:p>
            <a:pPr marL="0" indent="0">
              <a:buNone/>
            </a:pPr>
            <a:endParaRPr lang="es-ES" sz="1200" b="1" dirty="0"/>
          </a:p>
          <a:p>
            <a:pPr marL="385763" indent="-385763">
              <a:buFont typeface="+mj-lt"/>
              <a:buAutoNum type="arabicPeriod"/>
            </a:pPr>
            <a:r>
              <a:rPr lang="es-ES" b="1" dirty="0">
                <a:solidFill>
                  <a:srgbClr val="FF0000"/>
                </a:solidFill>
              </a:rPr>
              <a:t>No se considera la relación léxica de palabras en textos escrito por humanos.  </a:t>
            </a:r>
          </a:p>
          <a:p>
            <a:pPr marL="385763" indent="-385763">
              <a:buFont typeface="+mj-lt"/>
              <a:buAutoNum type="arabicPeriod"/>
            </a:pPr>
            <a:r>
              <a:rPr lang="es-ES" b="1" dirty="0">
                <a:solidFill>
                  <a:srgbClr val="FF0000"/>
                </a:solidFill>
              </a:rPr>
              <a:t>Demasiados resultados desesperan al usuario.</a:t>
            </a:r>
          </a:p>
          <a:p>
            <a:pPr marL="385763" indent="-385763">
              <a:buFont typeface="+mj-lt"/>
              <a:buAutoNum type="arabicPeriod"/>
            </a:pPr>
            <a:r>
              <a:rPr lang="es-ES" b="1" dirty="0">
                <a:solidFill>
                  <a:srgbClr val="FF0000"/>
                </a:solidFill>
              </a:rPr>
              <a:t>Excesivo tiempo computacional para grandes cantidades de datos.</a:t>
            </a:r>
          </a:p>
          <a:p>
            <a:pPr marL="0" indent="0">
              <a:buNone/>
            </a:pP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74DCE2-6167-435E-AF25-4030CB46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25" y="1589577"/>
            <a:ext cx="1849755" cy="178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0C1860-2DED-442A-99E2-BB4F6A6C3891}"/>
              </a:ext>
            </a:extLst>
          </p:cNvPr>
          <p:cNvSpPr txBox="1"/>
          <p:nvPr/>
        </p:nvSpPr>
        <p:spPr>
          <a:xfrm>
            <a:off x="780970" y="1058662"/>
            <a:ext cx="5580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98DD"/>
                </a:solidFill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A82DA"/>
                </a:solidFill>
                <a:latin typeface="Consolas" panose="020B0609020204030204" pitchFamily="49" charset="0"/>
              </a:rPr>
              <a:t>*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en-US" sz="1500" i="1" dirty="0">
                <a:solidFill>
                  <a:srgbClr val="0098DD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News </a:t>
            </a:r>
            <a:r>
              <a:rPr lang="en-US" sz="1500" i="1" dirty="0">
                <a:solidFill>
                  <a:srgbClr val="0098DD"/>
                </a:solidFill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content </a:t>
            </a:r>
            <a:r>
              <a:rPr lang="en-US" sz="1500" dirty="0" err="1">
                <a:solidFill>
                  <a:srgbClr val="383A42"/>
                </a:solidFill>
                <a:latin typeface="Consolas" panose="020B0609020204030204" pitchFamily="49" charset="0"/>
              </a:rPr>
              <a:t>ilike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‘%keyword1%’</a:t>
            </a:r>
          </a:p>
          <a:p>
            <a:r>
              <a:rPr lang="en-US" sz="1500" i="1" dirty="0">
                <a:solidFill>
                  <a:srgbClr val="0098DD"/>
                </a:solidFill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content </a:t>
            </a:r>
            <a:r>
              <a:rPr lang="en-US" sz="1500" dirty="0" err="1">
                <a:solidFill>
                  <a:srgbClr val="383A42"/>
                </a:solidFill>
                <a:latin typeface="Consolas" panose="020B0609020204030204" pitchFamily="49" charset="0"/>
              </a:rPr>
              <a:t>ilike</a:t>
            </a:r>
            <a:r>
              <a:rPr lang="en-US" sz="1500" dirty="0">
                <a:solidFill>
                  <a:srgbClr val="383A42"/>
                </a:solidFill>
                <a:latin typeface="Consolas" panose="020B0609020204030204" pitchFamily="49" charset="0"/>
              </a:rPr>
              <a:t> ‘%keyword2%’</a:t>
            </a:r>
          </a:p>
        </p:txBody>
      </p:sp>
    </p:spTree>
    <p:extLst>
      <p:ext uri="{BB962C8B-B14F-4D97-AF65-F5344CB8AC3E}">
        <p14:creationId xmlns:p14="http://schemas.microsoft.com/office/powerpoint/2010/main" val="28205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78842" y="992285"/>
            <a:ext cx="7043134" cy="2182103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dash"/>
          </a:ln>
        </p:spPr>
        <p:txBody>
          <a:bodyPr anchor="ctr"/>
          <a:lstStyle/>
          <a:p>
            <a:pPr algn="just"/>
            <a:r>
              <a:rPr lang="es-PE" b="1" dirty="0" err="1"/>
              <a:t>Information</a:t>
            </a:r>
            <a:r>
              <a:rPr lang="es-PE" b="1" dirty="0"/>
              <a:t> </a:t>
            </a:r>
            <a:r>
              <a:rPr lang="es-PE" b="1" dirty="0" err="1"/>
              <a:t>Retrieval</a:t>
            </a:r>
            <a:r>
              <a:rPr lang="es-PE" b="1" dirty="0"/>
              <a:t>:  </a:t>
            </a:r>
            <a:r>
              <a:rPr lang="es-ES" dirty="0"/>
              <a:t>es la ciencia de la búsqueda de información en </a:t>
            </a:r>
            <a:r>
              <a:rPr lang="es-ES" b="1" dirty="0"/>
              <a:t>documentos digitales</a:t>
            </a:r>
            <a:r>
              <a:rPr lang="es-ES" dirty="0"/>
              <a:t>, de naturaleza </a:t>
            </a:r>
            <a:r>
              <a:rPr lang="es-ES" b="1" dirty="0"/>
              <a:t>no estructurada </a:t>
            </a:r>
            <a:r>
              <a:rPr lang="es-ES" dirty="0"/>
              <a:t>que satisfaga una necesidad de información dentro de </a:t>
            </a:r>
            <a:r>
              <a:rPr lang="es-ES" b="1" dirty="0"/>
              <a:t>grandes colecciones</a:t>
            </a:r>
            <a:r>
              <a:rPr lang="es-ES" dirty="0"/>
              <a:t>. </a:t>
            </a:r>
            <a:endParaRPr lang="es-PE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901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PE" dirty="0">
              <a:latin typeface="Arial" panose="020B0604020202020204" pitchFamily="34" charset="0"/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F41B0BF3-02B1-4008-8379-7B06F9F071CA}"/>
              </a:ext>
            </a:extLst>
          </p:cNvPr>
          <p:cNvSpPr txBox="1">
            <a:spLocks/>
          </p:cNvSpPr>
          <p:nvPr/>
        </p:nvSpPr>
        <p:spPr>
          <a:xfrm>
            <a:off x="1278842" y="3808560"/>
            <a:ext cx="7043134" cy="685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dash"/>
          </a:ln>
        </p:spPr>
        <p:txBody>
          <a:bodyPr spcFirstLastPara="1" vert="horz" wrap="square" lIns="68569" tIns="68569" rIns="68569" bIns="68569" rtlCol="0" anchor="ctr" anchorCtr="0">
            <a:normAutofit/>
          </a:bodyPr>
          <a:lstStyle>
            <a:lvl1pPr marL="335992" lvl="0" indent="-335992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100" b="1" dirty="0"/>
              <a:t>Full-Text </a:t>
            </a:r>
            <a:r>
              <a:rPr lang="es-ES" sz="2100" b="1" dirty="0" err="1"/>
              <a:t>Search</a:t>
            </a:r>
            <a:endParaRPr lang="es-PE" sz="2100" b="1" dirty="0"/>
          </a:p>
        </p:txBody>
      </p:sp>
    </p:spTree>
    <p:extLst>
      <p:ext uri="{BB962C8B-B14F-4D97-AF65-F5344CB8AC3E}">
        <p14:creationId xmlns:p14="http://schemas.microsoft.com/office/powerpoint/2010/main" val="55379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de Documentos: </a:t>
            </a:r>
            <a:r>
              <a:rPr lang="es-PE" b="0" dirty="0"/>
              <a:t>modelo general 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Input: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gran colección de documentos de texto no estructurados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consulta de usuario expresada como texto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Output: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dirty="0"/>
              <a:t>Una lista clasificada de documentos que son relevantes para la consulta</a:t>
            </a:r>
            <a:r>
              <a:rPr lang="en-US" dirty="0"/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09720" y="2932382"/>
            <a:ext cx="5723368" cy="1946604"/>
            <a:chOff x="598443" y="3962400"/>
            <a:chExt cx="7631157" cy="2595472"/>
          </a:xfrm>
        </p:grpSpPr>
        <p:pic>
          <p:nvPicPr>
            <p:cNvPr id="6" name="Picture 7" descr="C:\Program Files\MSOffice\Clipart\Popular\amconfus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8443" y="5222242"/>
              <a:ext cx="620756" cy="1335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950734" y="5289244"/>
              <a:ext cx="1230399" cy="685800"/>
            </a:xfrm>
            <a:prstGeom prst="rect">
              <a:avLst/>
            </a:prstGeom>
            <a:solidFill>
              <a:srgbClr val="98ED87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8ED87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 sz="1350" dirty="0">
                  <a:latin typeface="Open Sans Light"/>
                  <a:cs typeface="Open Sans Light"/>
                </a:rPr>
                <a:t>IR System</a:t>
              </a:r>
            </a:p>
          </p:txBody>
        </p: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295356" y="5333912"/>
              <a:ext cx="1600200" cy="609600"/>
              <a:chOff x="1152" y="2208"/>
              <a:chExt cx="1008" cy="384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1152" y="2208"/>
                <a:ext cx="617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Query String</a:t>
                </a:r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>
                <a:off x="1769" y="2397"/>
                <a:ext cx="391" cy="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</p:grp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1949436" y="3962400"/>
              <a:ext cx="2605626" cy="1143088"/>
              <a:chOff x="1657" y="1447"/>
              <a:chExt cx="2575" cy="997"/>
            </a:xfrm>
          </p:grpSpPr>
          <p:sp>
            <p:nvSpPr>
              <p:cNvPr id="13" name="Oval 5"/>
              <p:cNvSpPr>
                <a:spLocks noChangeArrowheads="1"/>
              </p:cNvSpPr>
              <p:nvPr/>
            </p:nvSpPr>
            <p:spPr bwMode="auto">
              <a:xfrm>
                <a:off x="2511" y="1447"/>
                <a:ext cx="1721" cy="73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Collection of </a:t>
                </a: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documents</a:t>
                </a: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H="1">
                <a:off x="3345" y="2178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  <p:pic>
            <p:nvPicPr>
              <p:cNvPr id="15" name="Picture 15" descr="c:\Program Files\Common Files\Microsoft Shared\Clipart\cagcat50\bs00554_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57" y="1538"/>
                <a:ext cx="628" cy="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4267200" y="4800598"/>
              <a:ext cx="3962400" cy="1508125"/>
              <a:chOff x="1872" y="2976"/>
              <a:chExt cx="2496" cy="950"/>
            </a:xfrm>
          </p:grpSpPr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2496" y="3120"/>
                <a:ext cx="1008" cy="48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Ranked</a:t>
                </a:r>
              </a:p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Open Sans Light"/>
                    <a:cs typeface="Open Sans Light"/>
                  </a:rPr>
                  <a:t>Documents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1872" y="3360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 sz="1050">
                  <a:latin typeface="Open Sans Light"/>
                  <a:cs typeface="Open Sans Light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648" y="2976"/>
                <a:ext cx="720" cy="9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 Light"/>
                  <a:cs typeface="Open Sans Light"/>
                </a:endParaRPr>
              </a:p>
            </p:txBody>
          </p:sp>
          <p:sp>
            <p:nvSpPr>
              <p:cNvPr id="20" name="Text Box 20"/>
              <p:cNvSpPr txBox="1">
                <a:spLocks noChangeArrowheads="1"/>
              </p:cNvSpPr>
              <p:nvPr/>
            </p:nvSpPr>
            <p:spPr bwMode="auto">
              <a:xfrm>
                <a:off x="3696" y="2976"/>
                <a:ext cx="672" cy="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1. Doc1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2. Doc2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3. Doc3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    .</a:t>
                </a:r>
              </a:p>
              <a:p>
                <a:pPr marL="342900" indent="-342900"/>
                <a:r>
                  <a:rPr lang="en-US" sz="1350" dirty="0">
                    <a:latin typeface="Open Sans Light"/>
                    <a:cs typeface="Open Sans Light"/>
                  </a:rPr>
                  <a:t>    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38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de Documentos: </a:t>
            </a:r>
            <a:r>
              <a:rPr lang="es-PE" b="0" dirty="0"/>
              <a:t>indexación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8520600" cy="995668"/>
          </a:xfrm>
        </p:spPr>
        <p:txBody>
          <a:bodyPr/>
          <a:lstStyle/>
          <a:p>
            <a:r>
              <a:rPr lang="en-US" altLang="es-PE" b="1" dirty="0"/>
              <a:t>¿Que </a:t>
            </a:r>
            <a:r>
              <a:rPr lang="en-US" altLang="es-PE" b="1" dirty="0" err="1"/>
              <a:t>necesitamos</a:t>
            </a:r>
            <a:r>
              <a:rPr lang="en-US" altLang="es-PE" b="1" dirty="0"/>
              <a:t> para </a:t>
            </a:r>
            <a:r>
              <a:rPr lang="en-US" altLang="es-PE" b="1" dirty="0" err="1"/>
              <a:t>indexar</a:t>
            </a:r>
            <a:r>
              <a:rPr lang="en-US" altLang="es-PE" b="1" dirty="0"/>
              <a:t>?</a:t>
            </a:r>
            <a:r>
              <a:rPr lang="en-US" altLang="es-PE" dirty="0"/>
              <a:t>:  primero </a:t>
            </a:r>
            <a:r>
              <a:rPr lang="en-US" altLang="es-PE" dirty="0" err="1"/>
              <a:t>encontrar</a:t>
            </a:r>
            <a:r>
              <a:rPr lang="en-US" altLang="es-PE" dirty="0"/>
              <a:t> el </a:t>
            </a:r>
            <a:r>
              <a:rPr lang="en-US" altLang="es-PE" b="1" dirty="0" err="1"/>
              <a:t>significado</a:t>
            </a:r>
            <a:r>
              <a:rPr lang="en-US" altLang="es-PE" dirty="0"/>
              <a:t> </a:t>
            </a:r>
            <a:r>
              <a:rPr lang="en-US" altLang="es-PE" dirty="0" err="1"/>
              <a:t>importante</a:t>
            </a:r>
            <a:r>
              <a:rPr lang="en-US" altLang="es-PE" dirty="0"/>
              <a:t> y </a:t>
            </a:r>
            <a:r>
              <a:rPr lang="en-US" altLang="es-PE" dirty="0" err="1"/>
              <a:t>crear</a:t>
            </a:r>
            <a:r>
              <a:rPr lang="en-US" altLang="es-PE" dirty="0"/>
              <a:t> </a:t>
            </a:r>
            <a:r>
              <a:rPr lang="en-US" altLang="es-PE" dirty="0" err="1"/>
              <a:t>una</a:t>
            </a:r>
            <a:r>
              <a:rPr lang="en-US" altLang="es-PE" dirty="0"/>
              <a:t> </a:t>
            </a:r>
            <a:r>
              <a:rPr lang="en-US" altLang="es-PE" dirty="0" err="1"/>
              <a:t>representacion</a:t>
            </a:r>
            <a:r>
              <a:rPr lang="en-US" altLang="es-PE" dirty="0"/>
              <a:t> </a:t>
            </a:r>
            <a:r>
              <a:rPr lang="en-US" altLang="es-PE" dirty="0" err="1"/>
              <a:t>interna</a:t>
            </a:r>
            <a:r>
              <a:rPr lang="en-US" altLang="es-PE" dirty="0"/>
              <a:t>. </a:t>
            </a:r>
          </a:p>
          <a:p>
            <a:endParaRPr lang="es-PE" dirty="0"/>
          </a:p>
        </p:txBody>
      </p:sp>
      <p:grpSp>
        <p:nvGrpSpPr>
          <p:cNvPr id="17" name="Grupo 16"/>
          <p:cNvGrpSpPr/>
          <p:nvPr/>
        </p:nvGrpSpPr>
        <p:grpSpPr>
          <a:xfrm>
            <a:off x="2713041" y="2238778"/>
            <a:ext cx="3694959" cy="2221821"/>
            <a:chOff x="661041" y="1181965"/>
            <a:chExt cx="4965481" cy="3365456"/>
          </a:xfrm>
        </p:grpSpPr>
        <p:sp>
          <p:nvSpPr>
            <p:cNvPr id="4" name="Cilindro 3"/>
            <p:cNvSpPr/>
            <p:nvPr/>
          </p:nvSpPr>
          <p:spPr>
            <a:xfrm>
              <a:off x="4092264" y="3949543"/>
              <a:ext cx="1252903" cy="597878"/>
            </a:xfrm>
            <a:prstGeom prst="can">
              <a:avLst>
                <a:gd name="adj" fmla="val 137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100" dirty="0"/>
            </a:p>
          </p:txBody>
        </p:sp>
        <p:sp>
          <p:nvSpPr>
            <p:cNvPr id="5" name="Multidocumento 4"/>
            <p:cNvSpPr/>
            <p:nvPr/>
          </p:nvSpPr>
          <p:spPr>
            <a:xfrm>
              <a:off x="3995550" y="1181965"/>
              <a:ext cx="1556238" cy="644247"/>
            </a:xfrm>
            <a:prstGeom prst="flowChartMultidocumen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 err="1">
                  <a:solidFill>
                    <a:schemeClr val="bg2">
                      <a:lumMod val="50000"/>
                    </a:schemeClr>
                  </a:solidFill>
                </a:rPr>
                <a:t>Documents</a:t>
              </a:r>
              <a:endParaRPr lang="es-PE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4118640" y="3293320"/>
              <a:ext cx="1116624" cy="669972"/>
              <a:chOff x="6765682" y="2614523"/>
              <a:chExt cx="1116624" cy="669972"/>
            </a:xfrm>
          </p:grpSpPr>
          <p:sp>
            <p:nvSpPr>
              <p:cNvPr id="7" name="Triángulo isósceles 6"/>
              <p:cNvSpPr/>
              <p:nvPr/>
            </p:nvSpPr>
            <p:spPr>
              <a:xfrm>
                <a:off x="6765682" y="2614523"/>
                <a:ext cx="1116624" cy="58148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100" dirty="0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6909095" y="2888227"/>
                <a:ext cx="829799" cy="396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ES" sz="1100" dirty="0">
                    <a:solidFill>
                      <a:schemeClr val="bg1"/>
                    </a:solidFill>
                  </a:rPr>
                  <a:t>INDEX</a:t>
                </a:r>
                <a:endParaRPr lang="es-PE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ángulo 8"/>
            <p:cNvSpPr/>
            <p:nvPr/>
          </p:nvSpPr>
          <p:spPr>
            <a:xfrm>
              <a:off x="3722988" y="2338363"/>
              <a:ext cx="1903534" cy="51874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 err="1">
                  <a:solidFill>
                    <a:schemeClr val="tx1"/>
                  </a:solidFill>
                </a:rPr>
                <a:t>Representation</a:t>
              </a:r>
              <a:r>
                <a:rPr lang="es-ES" sz="1100" dirty="0">
                  <a:solidFill>
                    <a:schemeClr val="tx1"/>
                  </a:solidFill>
                </a:rPr>
                <a:t> </a:t>
              </a:r>
              <a:r>
                <a:rPr lang="es-ES" sz="1100" dirty="0" err="1">
                  <a:solidFill>
                    <a:schemeClr val="tx1"/>
                  </a:solidFill>
                </a:rPr>
                <a:t>function</a:t>
              </a:r>
              <a:endParaRPr lang="es-PE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61041" y="2338363"/>
              <a:ext cx="1903534" cy="518742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 err="1">
                  <a:solidFill>
                    <a:schemeClr val="tx1"/>
                  </a:solidFill>
                </a:rPr>
                <a:t>Representation</a:t>
              </a:r>
              <a:r>
                <a:rPr lang="es-ES" sz="1100" dirty="0">
                  <a:solidFill>
                    <a:schemeClr val="tx1"/>
                  </a:solidFill>
                </a:rPr>
                <a:t> </a:t>
              </a:r>
              <a:r>
                <a:rPr lang="es-ES" sz="1100" dirty="0" err="1">
                  <a:solidFill>
                    <a:schemeClr val="tx1"/>
                  </a:solidFill>
                </a:rPr>
                <a:t>function</a:t>
              </a:r>
              <a:endParaRPr lang="es-PE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661041" y="3989838"/>
              <a:ext cx="1903534" cy="51874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 err="1">
                  <a:solidFill>
                    <a:schemeClr val="bg1"/>
                  </a:solidFill>
                </a:rPr>
                <a:t>Retrieval</a:t>
              </a:r>
              <a:r>
                <a:rPr lang="es-ES" sz="1100" dirty="0">
                  <a:solidFill>
                    <a:schemeClr val="bg1"/>
                  </a:solidFill>
                </a:rPr>
                <a:t> </a:t>
              </a:r>
              <a:r>
                <a:rPr lang="es-ES" sz="1100" dirty="0" err="1">
                  <a:solidFill>
                    <a:schemeClr val="bg1"/>
                  </a:solidFill>
                </a:rPr>
                <a:t>function</a:t>
              </a:r>
              <a:endParaRPr lang="es-PE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Paralelogramo 11"/>
            <p:cNvSpPr/>
            <p:nvPr/>
          </p:nvSpPr>
          <p:spPr>
            <a:xfrm>
              <a:off x="829560" y="1380768"/>
              <a:ext cx="1661746" cy="40148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 err="1"/>
                <a:t>Query</a:t>
              </a:r>
              <a:endParaRPr lang="es-PE" sz="1100" dirty="0"/>
            </a:p>
          </p:txBody>
        </p:sp>
        <p:cxnSp>
          <p:nvCxnSpPr>
            <p:cNvPr id="13" name="Conector recto de flecha 12"/>
            <p:cNvCxnSpPr>
              <a:stCxn id="10" idx="2"/>
              <a:endCxn id="11" idx="0"/>
            </p:cNvCxnSpPr>
            <p:nvPr/>
          </p:nvCxnSpPr>
          <p:spPr>
            <a:xfrm>
              <a:off x="1612808" y="2857105"/>
              <a:ext cx="0" cy="11327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23"/>
            <p:cNvCxnSpPr>
              <a:stCxn id="7" idx="1"/>
              <a:endCxn id="11" idx="3"/>
            </p:cNvCxnSpPr>
            <p:nvPr/>
          </p:nvCxnSpPr>
          <p:spPr>
            <a:xfrm rot="10800000" flipV="1">
              <a:off x="2564576" y="3584061"/>
              <a:ext cx="1833221" cy="665148"/>
            </a:xfrm>
            <a:prstGeom prst="bentConnector3">
              <a:avLst>
                <a:gd name="adj1" fmla="val 5000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12" idx="3"/>
              <a:endCxn id="10" idx="0"/>
            </p:cNvCxnSpPr>
            <p:nvPr/>
          </p:nvCxnSpPr>
          <p:spPr>
            <a:xfrm>
              <a:off x="1610248" y="1782252"/>
              <a:ext cx="2560" cy="5561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5" idx="2"/>
              <a:endCxn id="9" idx="0"/>
            </p:cNvCxnSpPr>
            <p:nvPr/>
          </p:nvCxnSpPr>
          <p:spPr>
            <a:xfrm>
              <a:off x="4665453" y="1801814"/>
              <a:ext cx="9302" cy="5365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ector recto de flecha 17"/>
          <p:cNvCxnSpPr>
            <a:stCxn id="9" idx="2"/>
            <a:endCxn id="7" idx="0"/>
          </p:cNvCxnSpPr>
          <p:nvPr/>
        </p:nvCxnSpPr>
        <p:spPr>
          <a:xfrm>
            <a:off x="5699763" y="3344679"/>
            <a:ext cx="1634" cy="2879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2534400" y="2109179"/>
            <a:ext cx="4125600" cy="2455200"/>
          </a:xfrm>
          <a:prstGeom prst="rect">
            <a:avLst/>
          </a:prstGeom>
          <a:noFill/>
          <a:ln w="9525">
            <a:solidFill>
              <a:srgbClr val="100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 21"/>
          <p:cNvSpPr/>
          <p:nvPr/>
        </p:nvSpPr>
        <p:spPr>
          <a:xfrm>
            <a:off x="2448000" y="1845674"/>
            <a:ext cx="15405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00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Light"/>
                <a:cs typeface="Open Sans Light"/>
              </a:rPr>
              <a:t>Index-Based IR</a:t>
            </a:r>
          </a:p>
        </p:txBody>
      </p:sp>
    </p:spTree>
    <p:extLst>
      <p:ext uri="{BB962C8B-B14F-4D97-AF65-F5344CB8AC3E}">
        <p14:creationId xmlns:p14="http://schemas.microsoft.com/office/powerpoint/2010/main" val="134170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Recuperación de Documentos: </a:t>
            </a:r>
            <a:r>
              <a:rPr lang="es-PE" b="0" dirty="0"/>
              <a:t>indexación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89650"/>
            <a:ext cx="8520600" cy="3364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PE" altLang="es-PE" b="1" dirty="0"/>
              <a:t>Factores a considerar: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altLang="es-PE" dirty="0"/>
              <a:t>Exactitud para representar significados (semántica).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altLang="es-PE" dirty="0"/>
              <a:t>Exhaustividad (cubrir todos los contenidos).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s-PE" altLang="es-PE" dirty="0"/>
              <a:t>Facilidad para que la computadora pueda manipular.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s-PE" b="1" dirty="0"/>
              <a:t> </a:t>
            </a:r>
            <a:r>
              <a:rPr lang="es-PE" altLang="es-PE" b="1" dirty="0"/>
              <a:t>¿Cuál es la mejor representación de contenidos?</a:t>
            </a:r>
            <a:endParaRPr lang="en-US" altLang="es-PE" b="1" dirty="0"/>
          </a:p>
          <a:p>
            <a:pPr lvl="1">
              <a:lnSpc>
                <a:spcPct val="80000"/>
              </a:lnSpc>
            </a:pPr>
            <a:r>
              <a:rPr lang="en-US" altLang="es-PE" b="1" dirty="0">
                <a:solidFill>
                  <a:srgbClr val="EF6C00"/>
                </a:solidFill>
              </a:rPr>
              <a:t>Char. String (</a:t>
            </a:r>
            <a:r>
              <a:rPr lang="es-PE" dirty="0">
                <a:solidFill>
                  <a:srgbClr val="EF6C00"/>
                </a:solidFill>
              </a:rPr>
              <a:t>n-</a:t>
            </a:r>
            <a:r>
              <a:rPr lang="es-PE" dirty="0" err="1">
                <a:solidFill>
                  <a:srgbClr val="EF6C00"/>
                </a:solidFill>
              </a:rPr>
              <a:t>gram</a:t>
            </a:r>
            <a:r>
              <a:rPr lang="es-PE" b="1" dirty="0">
                <a:solidFill>
                  <a:srgbClr val="EF6C00"/>
                </a:solidFill>
              </a:rPr>
              <a:t>)</a:t>
            </a:r>
            <a:r>
              <a:rPr lang="en-US" altLang="es-PE" b="1" dirty="0">
                <a:solidFill>
                  <a:srgbClr val="EF6C00"/>
                </a:solidFill>
              </a:rPr>
              <a:t>: </a:t>
            </a:r>
            <a:r>
              <a:rPr lang="en-US" altLang="es-PE" dirty="0"/>
              <a:t>no </a:t>
            </a:r>
            <a:r>
              <a:rPr lang="en-US" altLang="es-PE" dirty="0" err="1"/>
              <a:t>es</a:t>
            </a:r>
            <a:r>
              <a:rPr lang="en-US" altLang="es-PE" dirty="0"/>
              <a:t> lo </a:t>
            </a:r>
            <a:r>
              <a:rPr lang="en-US" altLang="es-PE" dirty="0" err="1"/>
              <a:t>suficientemente</a:t>
            </a:r>
            <a:r>
              <a:rPr lang="en-US" altLang="es-PE" dirty="0"/>
              <a:t> </a:t>
            </a:r>
            <a:r>
              <a:rPr lang="en-US" altLang="es-PE" dirty="0" err="1"/>
              <a:t>preciso</a:t>
            </a:r>
            <a:r>
              <a:rPr lang="en-US" altLang="es-PE" dirty="0"/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es-PE" b="1" dirty="0">
                <a:solidFill>
                  <a:srgbClr val="EF6C00"/>
                </a:solidFill>
              </a:rPr>
              <a:t>Palabra: </a:t>
            </a:r>
            <a:r>
              <a:rPr lang="en-US" altLang="es-PE" dirty="0" err="1"/>
              <a:t>buena</a:t>
            </a:r>
            <a:r>
              <a:rPr lang="en-US" altLang="es-PE" dirty="0"/>
              <a:t> </a:t>
            </a:r>
            <a:r>
              <a:rPr lang="en-US" altLang="es-PE" dirty="0" err="1"/>
              <a:t>cobertura</a:t>
            </a:r>
            <a:r>
              <a:rPr lang="en-US" altLang="es-PE" dirty="0"/>
              <a:t>, precision </a:t>
            </a:r>
            <a:r>
              <a:rPr lang="en-US" altLang="es-PE" dirty="0" err="1"/>
              <a:t>baja</a:t>
            </a:r>
            <a:r>
              <a:rPr lang="en-US" altLang="es-PE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s-PE" b="1" dirty="0" err="1">
                <a:solidFill>
                  <a:srgbClr val="EF6C00"/>
                </a:solidFill>
              </a:rPr>
              <a:t>Frase</a:t>
            </a:r>
            <a:r>
              <a:rPr lang="en-US" altLang="es-PE" dirty="0"/>
              <a:t>: </a:t>
            </a:r>
            <a:r>
              <a:rPr lang="en-US" altLang="es-PE" dirty="0" err="1"/>
              <a:t>pobre</a:t>
            </a:r>
            <a:r>
              <a:rPr lang="en-US" altLang="es-PE" dirty="0"/>
              <a:t> </a:t>
            </a:r>
            <a:r>
              <a:rPr lang="en-US" altLang="es-PE" dirty="0" err="1"/>
              <a:t>cobertura</a:t>
            </a:r>
            <a:r>
              <a:rPr lang="en-US" altLang="es-PE" dirty="0"/>
              <a:t>, mas </a:t>
            </a:r>
            <a:r>
              <a:rPr lang="en-US" altLang="es-PE" dirty="0" err="1"/>
              <a:t>preciso</a:t>
            </a:r>
            <a:r>
              <a:rPr lang="en-US" altLang="es-PE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s-PE" b="1" dirty="0" err="1">
                <a:solidFill>
                  <a:srgbClr val="EF6C00"/>
                </a:solidFill>
              </a:rPr>
              <a:t>Concepto</a:t>
            </a:r>
            <a:r>
              <a:rPr lang="en-US" altLang="es-PE" dirty="0"/>
              <a:t>: </a:t>
            </a:r>
            <a:r>
              <a:rPr lang="en-US" altLang="es-PE" dirty="0" err="1"/>
              <a:t>pobre</a:t>
            </a:r>
            <a:r>
              <a:rPr lang="en-US" altLang="es-PE" dirty="0"/>
              <a:t> </a:t>
            </a:r>
            <a:r>
              <a:rPr lang="en-US" altLang="es-PE" dirty="0" err="1"/>
              <a:t>cobertura</a:t>
            </a:r>
            <a:r>
              <a:rPr lang="en-US" altLang="es-PE" dirty="0"/>
              <a:t>, </a:t>
            </a:r>
            <a:r>
              <a:rPr lang="en-US" altLang="es-PE" dirty="0" err="1"/>
              <a:t>preciso</a:t>
            </a:r>
            <a:r>
              <a:rPr lang="en-US" altLang="es-PE" dirty="0"/>
              <a:t>.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s-PE" dirty="0"/>
          </a:p>
        </p:txBody>
      </p:sp>
      <p:sp>
        <p:nvSpPr>
          <p:cNvPr id="32" name="Line 4"/>
          <p:cNvSpPr>
            <a:spLocks noChangeShapeType="1"/>
          </p:cNvSpPr>
          <p:nvPr/>
        </p:nvSpPr>
        <p:spPr bwMode="auto">
          <a:xfrm>
            <a:off x="1396613" y="4359219"/>
            <a:ext cx="56880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80575" y="4230631"/>
            <a:ext cx="10919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b="1" kern="1200" dirty="0" err="1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Cobertura</a:t>
            </a:r>
            <a:endParaRPr lang="en-AU" altLang="es-PE" b="1" kern="1200" dirty="0">
              <a:solidFill>
                <a:srgbClr val="3333CC"/>
              </a:solidFill>
              <a:latin typeface="Tahoma" panose="020B0604030504040204" pitchFamily="34" charset="0"/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b="1" kern="1200" dirty="0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(Recall)</a:t>
            </a:r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7229088" y="4214756"/>
            <a:ext cx="11753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b="1" kern="1200" dirty="0" err="1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Precisión</a:t>
            </a:r>
            <a:endParaRPr lang="en-AU" altLang="es-PE" b="1" kern="1200" dirty="0">
              <a:solidFill>
                <a:srgbClr val="3333CC"/>
              </a:solidFill>
              <a:latin typeface="Tahoma" panose="020B0604030504040204" pitchFamily="34" charset="0"/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b="1" kern="1200" dirty="0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(Precision)</a:t>
            </a: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1540800" y="4453281"/>
            <a:ext cx="5443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AU" altLang="es-PE" b="1" kern="1200" dirty="0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String                Palabra                  </a:t>
            </a:r>
            <a:r>
              <a:rPr lang="en-AU" altLang="es-PE" b="1" kern="1200" dirty="0" err="1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Frase</a:t>
            </a:r>
            <a:r>
              <a:rPr lang="en-AU" altLang="es-PE" b="1" kern="1200" dirty="0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                </a:t>
            </a:r>
            <a:r>
              <a:rPr lang="en-AU" altLang="es-PE" b="1" kern="1200" dirty="0" err="1">
                <a:solidFill>
                  <a:srgbClr val="3333CC"/>
                </a:solidFill>
                <a:latin typeface="Tahoma" panose="020B0604030504040204" pitchFamily="34" charset="0"/>
                <a:ea typeface="+mn-ea"/>
                <a:cs typeface="+mn-cs"/>
              </a:rPr>
              <a:t>Concepto</a:t>
            </a:r>
            <a:endParaRPr lang="en-AU" altLang="es-PE" b="1" kern="1200" dirty="0">
              <a:solidFill>
                <a:srgbClr val="3333CC"/>
              </a:solidFill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78076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Recuperacion Informacion</Template>
  <TotalTime>7181</TotalTime>
  <Words>2230</Words>
  <Application>Microsoft Office PowerPoint</Application>
  <PresentationFormat>Presentación en pantalla (16:9)</PresentationFormat>
  <Paragraphs>457</Paragraphs>
  <Slides>40</Slides>
  <Notes>7</Notes>
  <HiddenSlides>0</HiddenSlides>
  <MMClips>1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59" baseType="lpstr">
      <vt:lpstr>Arial</vt:lpstr>
      <vt:lpstr>Tahoma</vt:lpstr>
      <vt:lpstr>Roboto</vt:lpstr>
      <vt:lpstr>Consolas</vt:lpstr>
      <vt:lpstr>Lucida Sans</vt:lpstr>
      <vt:lpstr>Cambria Math</vt:lpstr>
      <vt:lpstr>Arial Unicode MS</vt:lpstr>
      <vt:lpstr>PT Sans Narrow</vt:lpstr>
      <vt:lpstr>Times New Roman</vt:lpstr>
      <vt:lpstr>Calibri</vt:lpstr>
      <vt:lpstr>Symbol</vt:lpstr>
      <vt:lpstr>Open Sans Light</vt:lpstr>
      <vt:lpstr>Arial Narrow</vt:lpstr>
      <vt:lpstr>Calibri Light</vt:lpstr>
      <vt:lpstr>Open Sans</vt:lpstr>
      <vt:lpstr>Wingdings</vt:lpstr>
      <vt:lpstr>Plantilla</vt:lpstr>
      <vt:lpstr>Document</vt:lpstr>
      <vt:lpstr>Worksheet</vt:lpstr>
      <vt:lpstr>Recuperación de la Información Text Document Retrieval</vt:lpstr>
      <vt:lpstr>¿Cómo realizamos un búsqueda textual?</vt:lpstr>
      <vt:lpstr>Solución en Base de Datos Relacionales</vt:lpstr>
      <vt:lpstr>Solución en Base de Datos Relacionales</vt:lpstr>
      <vt:lpstr>Solución en Base de Datos Relacionales</vt:lpstr>
      <vt:lpstr>Information Retrieval</vt:lpstr>
      <vt:lpstr>Recuperación de Documentos: modelo general </vt:lpstr>
      <vt:lpstr>Recuperación de Documentos: indexación</vt:lpstr>
      <vt:lpstr>Recuperación de Documentos: indexación</vt:lpstr>
      <vt:lpstr>Recuperación de Documentos: selección de keywords</vt:lpstr>
      <vt:lpstr>Recuperación de Documentos: selección de keywords</vt:lpstr>
      <vt:lpstr>Document Retrieval Boolean Model</vt:lpstr>
      <vt:lpstr>Recuperación de Documentos: modelo estándar booleano </vt:lpstr>
      <vt:lpstr>Modelo Booleano</vt:lpstr>
      <vt:lpstr>Modelo Booleano: Term-document incidence matrices</vt:lpstr>
      <vt:lpstr>Presentación de PowerPoint</vt:lpstr>
      <vt:lpstr>Modelo Booleano: Term-document incidence matrices </vt:lpstr>
      <vt:lpstr>Modelo Booleano: Escalabilidad</vt:lpstr>
      <vt:lpstr>Modelo Booleano: Escalabilidad</vt:lpstr>
      <vt:lpstr>Document Retrieval Inverted Index </vt:lpstr>
      <vt:lpstr>Índice Invertido</vt:lpstr>
      <vt:lpstr>Índice Invertido</vt:lpstr>
      <vt:lpstr>Índice Invertido: construcción</vt:lpstr>
      <vt:lpstr>Índice Invertido: tokenización</vt:lpstr>
      <vt:lpstr>Índice Invertido: tokenización </vt:lpstr>
      <vt:lpstr>Índice Invertido: ordenar </vt:lpstr>
      <vt:lpstr>Índice Invertido:  diccionario y publicaciones</vt:lpstr>
      <vt:lpstr>Índice Invertido</vt:lpstr>
      <vt:lpstr>Índice Invertido: procesamiento de consulta AND</vt:lpstr>
      <vt:lpstr>Índice Invertido: procesamiento de consulta AND</vt:lpstr>
      <vt:lpstr>Índice Invertido: procesamiento de consulta AND</vt:lpstr>
      <vt:lpstr>Índice Invertido: procesamiento de consulta OR</vt:lpstr>
      <vt:lpstr>Índice Invertido: procesamiento de consulta NOT</vt:lpstr>
      <vt:lpstr> 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 Laboratorio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401</cp:revision>
  <dcterms:modified xsi:type="dcterms:W3CDTF">2022-05-12T16:17:03Z</dcterms:modified>
</cp:coreProperties>
</file>